
<file path=[Content_Types].xml><?xml version="1.0" encoding="utf-8"?>
<Types xmlns="http://schemas.openxmlformats.org/package/2006/content-types">
  <Default Extension="xml" ContentType="application/vnd.openxmlformats-officedocument.extended-properties+xml"/>
  <Default Extension="png" ContentType="image/png"/>
  <Default Extension="jpg" ContentType="image/jpeg"/>
  <Default Extension="mp4" ContentType="video/mp4"/>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2.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viewProps.xml" ContentType="application/vnd.openxmlformats-officedocument.presentationml.viewProps+xml"/>
  <Override PartName="/ppt/slides/slide6.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slides/slide5.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tableStyles.xml" ContentType="application/vnd.openxmlformats-officedocument.presentationml.tableStyles+xml"/>
  <Override PartName="/ppt/slides/slide9.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9" r:id="rId2"/>
    <p:sldId id="260" r:id="rId3"/>
    <p:sldId id="261" r:id="rId4"/>
    <p:sldId id="262" r:id="rId5"/>
    <p:sldId id="264" r:id="rId6"/>
    <p:sldId id="265" r:id="rId7"/>
    <p:sldId id="266" r:id="rId8"/>
    <p:sldId id="267" r:id="rId9"/>
    <p:sldId id="268" r:id="rId10"/>
    <p:sldId id="269" r:id="rId11"/>
    <p:sldId id="270" r:id="rId12"/>
    <p:sldId id="272" r:id="rId13"/>
    <p:sldId id="273" r:id="rId14"/>
    <p:sldId id="278" r:id="rId15"/>
    <p:sldId id="279" r:id="rId16"/>
    <p:sldId id="263"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422D4D-C076-40A1-BF66-7D1C55A0FE82}">
          <p14:sldIdLst>
            <p14:sldId id="259"/>
            <p14:sldId id="260"/>
            <p14:sldId id="261"/>
            <p14:sldId id="262"/>
            <p14:sldId id="264"/>
            <p14:sldId id="265"/>
            <p14:sldId id="266"/>
            <p14:sldId id="267"/>
            <p14:sldId id="268"/>
            <p14:sldId id="269"/>
            <p14:sldId id="270"/>
            <p14:sldId id="272"/>
            <p14:sldId id="273"/>
            <p14:sldId id="278"/>
            <p14:sldId id="279"/>
            <p14:sldId id="263"/>
            <p14:sldId id="277"/>
          </p14:sldIdLst>
        </p14:section>
        <p14:section name="Untitled Section" id="{8280DE5F-5732-423C-92C7-3D00B53FEDD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8" autoAdjust="0"/>
    <p:restoredTop sz="94660"/>
  </p:normalViewPr>
  <p:slideViewPr>
    <p:cSldViewPr snapToGrid="0">
      <p:cViewPr varScale="1">
        <p:scale>
          <a:sx n="90" d="100"/>
          <a:sy n="90" d="100"/>
        </p:scale>
        <p:origin x="326" y="67"/>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xml" Id="rId3" /><Relationship Type="http://schemas.openxmlformats.org/officeDocument/2006/relationships/viewProps" Target="/ppt/viewProps.xml"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presProps" Target="/ppt/presProps.xml"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tableStyles" Target="/ppt/tableStyles.xml" Id="rId23" /><Relationship Type="http://schemas.openxmlformats.org/officeDocument/2006/relationships/slide" Target="/ppt/slides/slide9.xml" Id="rId10" /><Relationship Type="http://schemas.openxmlformats.org/officeDocument/2006/relationships/notesMaster" Target="/ppt/notesMasters/notesMaster1.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theme" Target="/ppt/theme/theme1.xml" Id="rId22"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F5A15-39CA-49CF-9A03-E17B86D0D17A}" type="datetimeFigureOut">
              <a:rPr lang="en-IN" smtClean="0"/>
              <a:t>07-07-2025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E795E-E618-441B-875F-A0871FBB9230}" type="slidenum">
              <a:rPr lang="en-IN" smtClean="0"/>
              <a:t>‹#›</a:t>
            </a:fld>
            <a:endParaRPr lang="en-IN" dirty="0"/>
          </a:p>
        </p:txBody>
      </p:sp>
    </p:spTree>
    <p:extLst>
      <p:ext uri="{BB962C8B-B14F-4D97-AF65-F5344CB8AC3E}">
        <p14:creationId xmlns:p14="http://schemas.microsoft.com/office/powerpoint/2010/main" val="91407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IN" dirty="0"/>
          </a:p>
        </p:txBody>
      </p:sp>
      <p:sp>
        <p:nvSpPr>
          <p:cNvPr id="4" name="Slide Number Placeholder 3"/>
          <p:cNvSpPr>
            <a:spLocks noGrp="1"/>
          </p:cNvSpPr>
          <p:nvPr>
            <p:ph type="sldNum" sz="quarter" idx="5"/>
          </p:nvPr>
        </p:nvSpPr>
        <p:spPr/>
        <p:txBody>
          <a:bodyPr/>
          <a:lstStyle/>
          <a:p>
            <a:fld id="{D61E795E-E618-441B-875F-A0871FBB9230}" type="slidenum">
              <a:rPr lang="en-IN" smtClean="0"/>
              <a:t>16</a:t>
            </a:fld>
            <a:endParaRPr lang="en-IN" dirty="0"/>
          </a:p>
        </p:txBody>
      </p:sp>
    </p:spTree>
    <p:extLst>
      <p:ext uri="{BB962C8B-B14F-4D97-AF65-F5344CB8AC3E}">
        <p14:creationId xmlns:p14="http://schemas.microsoft.com/office/powerpoint/2010/main" val="3616052726"/>
      </p:ext>
    </p:extLst>
  </p:cSld>
  <p:clrMapOvr>
    <a:masterClrMapping/>
  </p:clrMapOvr>
</p:note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FAEC81-18B4-FDA3-6857-7438521837B8}"/>
              </a:ext>
            </a:extLst>
          </p:cNvPr>
          <p:cNvSpPr>
            <a:spLocks noGrp="1"/>
          </p:cNvSpPr>
          <p:nvPr>
            <p:ph type="dt" sz="half" idx="10"/>
          </p:nvPr>
        </p:nvSpPr>
        <p:spPr/>
        <p:txBody>
          <a:bodyPr/>
          <a:lstStyle/>
          <a:p>
            <a:fld id="{B47D3C80-7B71-46AE-8ABE-6F14508589F1}" type="datetimeFigureOut">
              <a:rPr lang="en-IN" smtClean="0"/>
              <a:t>07-07-2025</a:t>
            </a:fld>
            <a:endParaRPr lang="en-IN" dirty="0"/>
          </a:p>
        </p:txBody>
      </p:sp>
      <p:sp>
        <p:nvSpPr>
          <p:cNvPr id="3" name="Footer Placeholder 2">
            <a:extLst>
              <a:ext uri="{FF2B5EF4-FFF2-40B4-BE49-F238E27FC236}">
                <a16:creationId xmlns:a16="http://schemas.microsoft.com/office/drawing/2014/main" id="{A84F7FDD-2703-EC2D-2811-159CA1071104}"/>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DDDE83B-D6EF-1B9F-F9F9-D33C7C600E05}"/>
              </a:ext>
            </a:extLst>
          </p:cNvPr>
          <p:cNvSpPr>
            <a:spLocks noGrp="1"/>
          </p:cNvSpPr>
          <p:nvPr>
            <p:ph type="sldNum" sz="quarter" idx="12"/>
          </p:nvPr>
        </p:nvSpPr>
        <p:spPr/>
        <p:txBody>
          <a:bodyPr/>
          <a:lstStyle/>
          <a:p>
            <a:fld id="{25D105A5-7146-41F8-9236-D0AE1BCC44F8}" type="slidenum">
              <a:rPr lang="en-IN" smtClean="0"/>
              <a:t>‹#›</a:t>
            </a:fld>
            <a:endParaRPr lang="en-IN" dirty="0"/>
          </a:p>
        </p:txBody>
      </p:sp>
    </p:spTree>
    <p:extLst>
      <p:ext uri="{BB962C8B-B14F-4D97-AF65-F5344CB8AC3E}">
        <p14:creationId xmlns:p14="http://schemas.microsoft.com/office/powerpoint/2010/main" val="3415379358"/>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7.xml" Id="rId7" /><Relationship Type="http://schemas.openxmlformats.org/officeDocument/2006/relationships/theme" Target="/ppt/theme/theme1.xml" Id="rId12" /></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7D83C8-5603-183B-CF5D-9417BB4608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FEDD66-3A94-51C0-50E2-B8E80B70AA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C5135D-4076-C380-6A3F-4AB790FB5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7D3C80-7B71-46AE-8ABE-6F14508589F1}" type="datetimeFigureOut">
              <a:rPr lang="en-IN" smtClean="0"/>
              <a:t>07-07-2025</a:t>
            </a:fld>
            <a:endParaRPr lang="en-IN" dirty="0"/>
          </a:p>
        </p:txBody>
      </p:sp>
      <p:sp>
        <p:nvSpPr>
          <p:cNvPr id="5" name="Footer Placeholder 4">
            <a:extLst>
              <a:ext uri="{FF2B5EF4-FFF2-40B4-BE49-F238E27FC236}">
                <a16:creationId xmlns:a16="http://schemas.microsoft.com/office/drawing/2014/main" id="{21437ED9-583A-2356-70BC-20657BAB2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dirty="0"/>
          </a:p>
        </p:txBody>
      </p:sp>
      <p:sp>
        <p:nvSpPr>
          <p:cNvPr id="6" name="Slide Number Placeholder 5">
            <a:extLst>
              <a:ext uri="{FF2B5EF4-FFF2-40B4-BE49-F238E27FC236}">
                <a16:creationId xmlns:a16="http://schemas.microsoft.com/office/drawing/2014/main" id="{5ED82D54-1A5D-E25E-3BFE-1BCBF766FD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5D105A5-7146-41F8-9236-D0AE1BCC44F8}" type="slidenum">
              <a:rPr lang="en-IN" smtClean="0"/>
              <a:t>‹#›</a:t>
            </a:fld>
            <a:endParaRPr lang="en-IN" dirty="0"/>
          </a:p>
        </p:txBody>
      </p:sp>
    </p:spTree>
    <p:extLst>
      <p:ext uri="{BB962C8B-B14F-4D97-AF65-F5344CB8AC3E}">
        <p14:creationId xmlns:p14="http://schemas.microsoft.com/office/powerpoint/2010/main" val="1398259962"/>
      </p:ext>
    </p:extLst>
  </p:cSld>
  <p:clrMap bg1="lt1" tx1="dk1" bg2="lt2" tx2="dk2" accent1="accent1" accent2="accent2" accent3="accent3" accent4="accent4" accent5="accent5" accent6="accent6" hlink="hlink" folHlink="folHlink"/>
  <p:sldLayoutIdLst>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jpg" Id="rId2" /><Relationship Type="http://schemas.openxmlformats.org/officeDocument/2006/relationships/slideLayout" Target="/ppt/slideLayouts/slideLayout7.xml" Id="rId1" /></Relationships>
</file>

<file path=ppt/slides/_rels/slide10.xml.rels>&#65279;<?xml version="1.0" encoding="utf-8"?><Relationships xmlns="http://schemas.openxmlformats.org/package/2006/relationships"><Relationship Type="http://schemas.openxmlformats.org/officeDocument/2006/relationships/image" Target="/ppt/media/image6.jpg" Id="rId2" /><Relationship Type="http://schemas.openxmlformats.org/officeDocument/2006/relationships/slideLayout" Target="/ppt/slideLayouts/slideLayout7.xml" Id="rId1" /></Relationships>
</file>

<file path=ppt/slides/_rels/slide11.xml.rels>&#65279;<?xml version="1.0" encoding="utf-8"?><Relationships xmlns="http://schemas.openxmlformats.org/package/2006/relationships"><Relationship Type="http://schemas.openxmlformats.org/officeDocument/2006/relationships/image" Target="/ppt/media/image3.jpg" Id="rId2" /><Relationship Type="http://schemas.openxmlformats.org/officeDocument/2006/relationships/slideLayout" Target="/ppt/slideLayouts/slideLayout7.xml" Id="rId1" /></Relationships>
</file>

<file path=ppt/slides/_rels/slide12.xml.rels>&#65279;<?xml version="1.0" encoding="utf-8"?><Relationships xmlns="http://schemas.openxmlformats.org/package/2006/relationships"><Relationship Type="http://schemas.openxmlformats.org/officeDocument/2006/relationships/image" Target="/ppt/media/image3.jpg" Id="rId2" /><Relationship Type="http://schemas.openxmlformats.org/officeDocument/2006/relationships/slideLayout" Target="/ppt/slideLayouts/slideLayout7.xml" Id="rId1" /></Relationships>
</file>

<file path=ppt/slides/_rels/slide13.xml.rels>&#65279;<?xml version="1.0" encoding="utf-8"?><Relationships xmlns="http://schemas.openxmlformats.org/package/2006/relationships"><Relationship Type="http://schemas.openxmlformats.org/officeDocument/2006/relationships/image" Target="/ppt/media/image7.png" Id="rId2" /><Relationship Type="http://schemas.openxmlformats.org/officeDocument/2006/relationships/slideLayout" Target="/ppt/slideLayouts/slideLayout7.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3" /><Relationship Type="http://schemas.openxmlformats.org/officeDocument/2006/relationships/image" Target="/ppt/media/image8.png" Id="rId4" /><Relationship Type="http://schemas.openxmlformats.org/officeDocument/2006/relationships/video" Target="/ppt/media/media1.mp4" Id="rId2" /><Relationship Type="http://schemas.microsoft.com/office/2007/relationships/media" Target="/ppt/media/media1.mp4"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7.xml" Id="rId3" /><Relationship Type="http://schemas.openxmlformats.org/officeDocument/2006/relationships/image" Target="/ppt/media/image9.png" Id="rId4" /><Relationship Type="http://schemas.openxmlformats.org/officeDocument/2006/relationships/video" Target="/ppt/media/media2.mp4" Id="rId2" /><Relationship Type="http://schemas.microsoft.com/office/2007/relationships/media" Target="/ppt/media/media2.mp4" Id="rId1" /></Relationships>
</file>

<file path=ppt/slides/_rels/slide16.xml.rels>&#65279;<?xml version="1.0" encoding="utf-8"?><Relationships xmlns="http://schemas.openxmlformats.org/package/2006/relationships"><Relationship Type="http://schemas.openxmlformats.org/officeDocument/2006/relationships/image" Target="/ppt/media/image3.jpg" Id="rId3" /><Relationship Type="http://schemas.openxmlformats.org/officeDocument/2006/relationships/notesSlide" Target="/ppt/notesSlides/notesSlide1.xml" Id="rId2" /><Relationship Type="http://schemas.openxmlformats.org/officeDocument/2006/relationships/slideLayout" Target="/ppt/slideLayouts/slideLayout7.xml" Id="rId1" /></Relationships>
</file>

<file path=ppt/slides/_rels/slide17.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image" Target="/ppt/media/image10.jpg" Id="rId2" /><Relationship Type="http://schemas.openxmlformats.org/officeDocument/2006/relationships/slideLayout" Target="/ppt/slideLayouts/slideLayout7.xml" Id="rId1" /></Relationships>
</file>

<file path=ppt/slides/_rels/slide2.xml.rels>&#65279;<?xml version="1.0" encoding="utf-8"?><Relationships xmlns="http://schemas.openxmlformats.org/package/2006/relationships"><Relationship Type="http://schemas.openxmlformats.org/officeDocument/2006/relationships/image" Target="/ppt/media/image2.png" Id="rId2" /><Relationship Type="http://schemas.openxmlformats.org/officeDocument/2006/relationships/slideLayout" Target="/ppt/slideLayouts/slideLayout7.xml" Id="rId1" /></Relationships>
</file>

<file path=ppt/slides/_rels/slide3.xml.rels>&#65279;<?xml version="1.0" encoding="utf-8"?><Relationships xmlns="http://schemas.openxmlformats.org/package/2006/relationships"><Relationship Type="http://schemas.openxmlformats.org/officeDocument/2006/relationships/image" Target="/ppt/media/image4.png" Id="rId3" /><Relationship Type="http://schemas.openxmlformats.org/officeDocument/2006/relationships/image" Target="/ppt/media/image3.jpg" Id="rId2" /><Relationship Type="http://schemas.openxmlformats.org/officeDocument/2006/relationships/slideLayout" Target="/ppt/slideLayouts/slideLayout7.xml" Id="rId1" /></Relationships>
</file>

<file path=ppt/slides/_rels/slide4.xml.rels>&#65279;<?xml version="1.0" encoding="utf-8"?><Relationships xmlns="http://schemas.openxmlformats.org/package/2006/relationships"><Relationship Type="http://schemas.openxmlformats.org/officeDocument/2006/relationships/image" Target="/ppt/media/image3.jpg" Id="rId2" /><Relationship Type="http://schemas.openxmlformats.org/officeDocument/2006/relationships/slideLayout" Target="/ppt/slideLayouts/slideLayout7.xml" Id="rId1" /></Relationships>
</file>

<file path=ppt/slides/_rels/slide5.xml.rels>&#65279;<?xml version="1.0" encoding="utf-8"?><Relationships xmlns="http://schemas.openxmlformats.org/package/2006/relationships"><Relationship Type="http://schemas.openxmlformats.org/officeDocument/2006/relationships/image" Target="/ppt/media/image3.jpg" Id="rId2" /><Relationship Type="http://schemas.openxmlformats.org/officeDocument/2006/relationships/slideLayout" Target="/ppt/slideLayouts/slideLayout7.xml" Id="rId1" /></Relationships>
</file>

<file path=ppt/slides/_rels/slide6.xml.rels>&#65279;<?xml version="1.0" encoding="utf-8"?><Relationships xmlns="http://schemas.openxmlformats.org/package/2006/relationships"><Relationship Type="http://schemas.openxmlformats.org/officeDocument/2006/relationships/image" Target="/ppt/media/image3.jpg" Id="rId2" /><Relationship Type="http://schemas.openxmlformats.org/officeDocument/2006/relationships/slideLayout" Target="/ppt/slideLayouts/slideLayout7.xml" Id="rId1" /></Relationships>
</file>

<file path=ppt/slides/_rels/slide7.xml.rels>&#65279;<?xml version="1.0" encoding="utf-8"?><Relationships xmlns="http://schemas.openxmlformats.org/package/2006/relationships"><Relationship Type="http://schemas.openxmlformats.org/officeDocument/2006/relationships/image" Target="/ppt/media/image5.png" Id="rId2" /><Relationship Type="http://schemas.openxmlformats.org/officeDocument/2006/relationships/slideLayout" Target="/ppt/slideLayouts/slideLayout7.xml" Id="rId1" /></Relationships>
</file>

<file path=ppt/slides/_rels/slide8.xml.rels>&#65279;<?xml version="1.0" encoding="utf-8"?><Relationships xmlns="http://schemas.openxmlformats.org/package/2006/relationships"><Relationship Type="http://schemas.openxmlformats.org/officeDocument/2006/relationships/image" Target="/ppt/media/image3.jpg" Id="rId2" /><Relationship Type="http://schemas.openxmlformats.org/officeDocument/2006/relationships/slideLayout" Target="/ppt/slideLayouts/slideLayout7.xml" Id="rId1" /></Relationships>
</file>

<file path=ppt/slides/_rels/slide9.xml.rels>&#65279;<?xml version="1.0" encoding="utf-8"?><Relationships xmlns="http://schemas.openxmlformats.org/package/2006/relationships"><Relationship Type="http://schemas.openxmlformats.org/officeDocument/2006/relationships/image" Target="/ppt/media/image3.jpg" Id="rId2" /><Relationship Type="http://schemas.openxmlformats.org/officeDocument/2006/relationships/slideLayout" Target="/ppt/slideLayouts/slideLayout7.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ouching a computer">
            <a:extLst>
              <a:ext uri="{FF2B5EF4-FFF2-40B4-BE49-F238E27FC236}">
                <a16:creationId xmlns:a16="http://schemas.microsoft.com/office/drawing/2014/main" id="{3B89ADEE-92D4-98DE-FA74-7C5BDADEE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1999" cy="6973746"/>
          </a:xfrm>
          <a:prstGeom prst="rect">
            <a:avLst/>
          </a:prstGeom>
        </p:spPr>
      </p:pic>
      <p:sp>
        <p:nvSpPr>
          <p:cNvPr id="4" name="TextBox 3">
            <a:extLst>
              <a:ext uri="{FF2B5EF4-FFF2-40B4-BE49-F238E27FC236}">
                <a16:creationId xmlns:a16="http://schemas.microsoft.com/office/drawing/2014/main" id="{E36F4357-394C-DEA9-C4BC-647A251F3401}"/>
              </a:ext>
            </a:extLst>
          </p:cNvPr>
          <p:cNvSpPr txBox="1"/>
          <p:nvPr/>
        </p:nvSpPr>
        <p:spPr>
          <a:xfrm>
            <a:off x="671332" y="2395960"/>
            <a:ext cx="11076972" cy="1569660"/>
          </a:xfrm>
          <a:prstGeom prst="rect">
            <a:avLst/>
          </a:prstGeom>
          <a:noFill/>
          <a:ln>
            <a:noFill/>
          </a:ln>
        </p:spPr>
        <p:txBody>
          <a:bodyPr wrap="square" rtlCol="0">
            <a:spAutoFit/>
          </a:bodyPr>
          <a:lstStyle/>
          <a:p>
            <a:r>
              <a:rPr lang="en-US" sz="4800" b="1" dirty="0">
                <a:solidFill>
                  <a:schemeClr val="bg1"/>
                </a:solidFill>
                <a:latin typeface="Algerian" panose="04020705040A02060702" pitchFamily="82" charset="0"/>
              </a:rPr>
              <a:t>    RANSOMWARE  ATTACK </a:t>
            </a:r>
          </a:p>
          <a:p>
            <a:r>
              <a:rPr lang="en-US" sz="4800" b="1" dirty="0">
                <a:solidFill>
                  <a:schemeClr val="bg1"/>
                </a:solidFill>
                <a:latin typeface="Algerian" panose="04020705040A02060702" pitchFamily="82" charset="0"/>
              </a:rPr>
              <a:t>                     ANALYSIS &amp; RECOVERY</a:t>
            </a:r>
            <a:r>
              <a:rPr lang="en-US" sz="4800" dirty="0">
                <a:solidFill>
                  <a:schemeClr val="bg1"/>
                </a:solidFill>
                <a:latin typeface="Elephant" panose="02020904090505020303" pitchFamily="18" charset="0"/>
              </a:rPr>
              <a:t>   </a:t>
            </a:r>
            <a:endParaRPr lang="en-IN" sz="4800" dirty="0">
              <a:solidFill>
                <a:schemeClr val="bg1"/>
              </a:solidFill>
              <a:latin typeface="Elephant" panose="02020904090505020303" pitchFamily="18" charset="0"/>
            </a:endParaRPr>
          </a:p>
        </p:txBody>
      </p:sp>
      <p:sp>
        <p:nvSpPr>
          <p:cNvPr id="2" name="TextBox 1">
            <a:extLst>
              <a:ext uri="{FF2B5EF4-FFF2-40B4-BE49-F238E27FC236}">
                <a16:creationId xmlns:a16="http://schemas.microsoft.com/office/drawing/2014/main" id="{1863798B-1766-0D6D-55CF-6492943893C4}"/>
              </a:ext>
            </a:extLst>
          </p:cNvPr>
          <p:cNvSpPr txBox="1"/>
          <p:nvPr/>
        </p:nvSpPr>
        <p:spPr>
          <a:xfrm>
            <a:off x="7162799" y="4749800"/>
            <a:ext cx="3539067" cy="1200329"/>
          </a:xfrm>
          <a:prstGeom prst="rect">
            <a:avLst/>
          </a:prstGeom>
          <a:noFill/>
        </p:spPr>
        <p:txBody>
          <a:bodyPr wrap="square" rtlCol="0">
            <a:spAutoFit/>
          </a:bodyPr>
          <a:lstStyle/>
          <a:p>
            <a:r>
              <a:rPr lang="en-US" b="1" dirty="0">
                <a:solidFill>
                  <a:schemeClr val="bg1">
                    <a:lumMod val="95000"/>
                  </a:schemeClr>
                </a:solidFill>
                <a:latin typeface="Aptos" panose="020B0004020202020204" pitchFamily="34" charset="0"/>
              </a:rPr>
              <a:t>             Presented By:</a:t>
            </a:r>
          </a:p>
          <a:p>
            <a:pPr algn="ctr"/>
            <a:r>
              <a:rPr lang="en-US" b="1" dirty="0">
                <a:solidFill>
                  <a:schemeClr val="bg1">
                    <a:lumMod val="95000"/>
                  </a:schemeClr>
                </a:solidFill>
                <a:latin typeface="Aptos" panose="020B0004020202020204" pitchFamily="34" charset="0"/>
              </a:rPr>
              <a:t>                    Navya Kaja</a:t>
            </a:r>
          </a:p>
          <a:p>
            <a:pPr algn="ctr"/>
            <a:r>
              <a:rPr lang="en-US" b="1" dirty="0">
                <a:solidFill>
                  <a:schemeClr val="bg1">
                    <a:lumMod val="95000"/>
                  </a:schemeClr>
                </a:solidFill>
                <a:latin typeface="Aptos" panose="020B0004020202020204" pitchFamily="34" charset="0"/>
              </a:rPr>
              <a:t>                                Ravada Niharika</a:t>
            </a:r>
          </a:p>
          <a:p>
            <a:pPr algn="ctr"/>
            <a:r>
              <a:rPr lang="en-US" b="1" dirty="0">
                <a:solidFill>
                  <a:schemeClr val="bg1">
                    <a:lumMod val="95000"/>
                  </a:schemeClr>
                </a:solidFill>
                <a:latin typeface="Aptos" panose="020B0004020202020204" pitchFamily="34" charset="0"/>
              </a:rPr>
              <a:t>                                Kannuru Hykulu</a:t>
            </a:r>
            <a:endParaRPr lang="en-IN" b="1" dirty="0">
              <a:solidFill>
                <a:schemeClr val="bg1">
                  <a:lumMod val="95000"/>
                </a:schemeClr>
              </a:solidFill>
              <a:latin typeface="Aptos" panose="020B0004020202020204" pitchFamily="34" charset="0"/>
            </a:endParaRPr>
          </a:p>
        </p:txBody>
      </p:sp>
    </p:spTree>
    <p:extLst>
      <p:ext uri="{BB962C8B-B14F-4D97-AF65-F5344CB8AC3E}">
        <p14:creationId xmlns:p14="http://schemas.microsoft.com/office/powerpoint/2010/main" val="373156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text&#10;&#10;Description automatically generated with medium confidence">
            <a:extLst>
              <a:ext uri="{FF2B5EF4-FFF2-40B4-BE49-F238E27FC236}">
                <a16:creationId xmlns:a16="http://schemas.microsoft.com/office/drawing/2014/main" id="{4C11B391-B91B-7A7D-4046-65DE764D1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29"/>
            <a:ext cx="12192000" cy="6858000"/>
          </a:xfrm>
          <a:prstGeom prst="rect">
            <a:avLst/>
          </a:prstGeom>
        </p:spPr>
      </p:pic>
    </p:spTree>
    <p:extLst>
      <p:ext uri="{BB962C8B-B14F-4D97-AF65-F5344CB8AC3E}">
        <p14:creationId xmlns:p14="http://schemas.microsoft.com/office/powerpoint/2010/main" val="3013167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lowing lock with a blue background&#10;&#10;Description automatically generated">
            <a:extLst>
              <a:ext uri="{FF2B5EF4-FFF2-40B4-BE49-F238E27FC236}">
                <a16:creationId xmlns:a16="http://schemas.microsoft.com/office/drawing/2014/main" id="{38C154BC-3140-AB3B-96C9-2B0EA91C9784}"/>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47634AD-9A1E-ADB7-1D68-2C5B3B65DD41}"/>
              </a:ext>
            </a:extLst>
          </p:cNvPr>
          <p:cNvSpPr txBox="1"/>
          <p:nvPr/>
        </p:nvSpPr>
        <p:spPr>
          <a:xfrm>
            <a:off x="496711" y="383822"/>
            <a:ext cx="3183467"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Recovery</a:t>
            </a:r>
            <a:endParaRPr lang="en-IN" sz="4400" b="1" dirty="0">
              <a:solidFill>
                <a:schemeClr val="bg1"/>
              </a:solidFill>
              <a:latin typeface="Algerian" panose="04020705040A02060702" pitchFamily="82" charset="0"/>
            </a:endParaRPr>
          </a:p>
        </p:txBody>
      </p:sp>
      <p:sp>
        <p:nvSpPr>
          <p:cNvPr id="7" name="TextBox 6">
            <a:extLst>
              <a:ext uri="{FF2B5EF4-FFF2-40B4-BE49-F238E27FC236}">
                <a16:creationId xmlns:a16="http://schemas.microsoft.com/office/drawing/2014/main" id="{DC534BBE-7326-CD92-5DE4-3A3C9EA314A5}"/>
              </a:ext>
            </a:extLst>
          </p:cNvPr>
          <p:cNvSpPr txBox="1"/>
          <p:nvPr/>
        </p:nvSpPr>
        <p:spPr>
          <a:xfrm>
            <a:off x="211047" y="1248937"/>
            <a:ext cx="11586118" cy="7738657"/>
          </a:xfrm>
          <a:prstGeom prst="rect">
            <a:avLst/>
          </a:prstGeom>
          <a:noFill/>
        </p:spPr>
        <p:txBody>
          <a:bodyPr wrap="square" rtlCol="0">
            <a:spAutoFit/>
          </a:bodyPr>
          <a:lstStyle/>
          <a:p>
            <a:r>
              <a:rPr lang="en-US" sz="1800" kern="100" dirty="0">
                <a:solidFill>
                  <a:schemeClr val="bg1"/>
                </a:solidFill>
                <a:effectLst/>
                <a:latin typeface="Arial Rounded MT Bold" panose="020F0704030504030204" pitchFamily="34" charset="0"/>
                <a:ea typeface="Calibri" panose="020F0502020204030204" pitchFamily="34" charset="0"/>
                <a:cs typeface="Times New Roman" panose="02020603050405020304" pitchFamily="18" charset="0"/>
              </a:rPr>
              <a:t>Recovering from a ransomware attack requires a combination of technical measures, prevention, and post-incident strategies. Here are the key steps to recover from ransomware effectively:</a:t>
            </a:r>
          </a:p>
          <a:p>
            <a:endParaRPr lang="en-US" b="1" kern="100" dirty="0">
              <a:solidFill>
                <a:schemeClr val="bg1"/>
              </a:solidFill>
              <a:latin typeface="Arial Rounded MT Bold" panose="020F07040305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AutoNum type="arabicPeriod"/>
            </a:pPr>
            <a:r>
              <a:rPr lang="en-US" sz="1800" b="1" kern="100" dirty="0">
                <a:solidFill>
                  <a:schemeClr val="bg1"/>
                </a:solidFill>
                <a:effectLst/>
                <a:latin typeface="Arial Rounded MT Bold" panose="020F0704030504030204" pitchFamily="34" charset="0"/>
                <a:ea typeface="Calibri" panose="020F0502020204030204" pitchFamily="34" charset="0"/>
                <a:cs typeface="Times New Roman" panose="02020603050405020304" pitchFamily="18" charset="0"/>
              </a:rPr>
              <a:t>Isolate the Infection :</a:t>
            </a:r>
            <a:endParaRPr lang="en-US" sz="1800" b="1" kern="100" dirty="0">
              <a:solidFill>
                <a:schemeClr val="bg1"/>
              </a:solidFill>
              <a:effectLst/>
              <a:latin typeface="Arial Rounded MT Bold" panose="020F07040305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pPr>
            <a:r>
              <a:rPr lang="en-US" sz="1800" kern="100" dirty="0">
                <a:solidFill>
                  <a:schemeClr val="bg1"/>
                </a:solidFill>
                <a:effectLst/>
                <a:ea typeface="Calibri" panose="020F0502020204030204" pitchFamily="34" charset="0"/>
                <a:cs typeface="Times New Roman" panose="02020603050405020304" pitchFamily="18" charset="0"/>
              </a:rPr>
              <a:t>Disconnect the infected device from all networks, including Wi-Fi, LAN, and external devices (USB drives).</a:t>
            </a:r>
            <a:endParaRPr lang="en-US" sz="1800" kern="100" dirty="0">
              <a:solidFill>
                <a:schemeClr val="bg1"/>
              </a:solidFill>
              <a:effectLst/>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pPr>
            <a:r>
              <a:rPr lang="en-US" sz="1800" kern="100" dirty="0">
                <a:solidFill>
                  <a:schemeClr val="bg1"/>
                </a:solidFill>
                <a:effectLst/>
                <a:ea typeface="Calibri" panose="020F0502020204030204" pitchFamily="34" charset="0"/>
                <a:cs typeface="Times New Roman" panose="02020603050405020304" pitchFamily="18" charset="0"/>
              </a:rPr>
              <a:t>Isolate other systems to stop the ransomware from spreading.</a:t>
            </a:r>
          </a:p>
          <a:p>
            <a:pPr lvl="0">
              <a:lnSpc>
                <a:spcPct val="107000"/>
              </a:lnSpc>
              <a:spcAft>
                <a:spcPts val="800"/>
              </a:spcAft>
            </a:pPr>
            <a:endParaRPr lang="en-US" sz="1800" kern="1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r>
              <a:rPr lang="en-US" b="1" kern="100" dirty="0">
                <a:solidFill>
                  <a:schemeClr val="bg1"/>
                </a:solidFill>
                <a:effectLst/>
                <a:latin typeface="Arial Rounded MT Bold" panose="020F0704030504030204" pitchFamily="34" charset="0"/>
                <a:ea typeface="Calibri" panose="020F0502020204030204" pitchFamily="34" charset="0"/>
                <a:cs typeface="Times New Roman" panose="02020603050405020304" pitchFamily="18" charset="0"/>
              </a:rPr>
              <a:t>2. Identify the Ransomware Type :</a:t>
            </a:r>
            <a:endParaRPr lang="en-US" b="1" kern="100" dirty="0">
              <a:solidFill>
                <a:schemeClr val="bg1"/>
              </a:solidFill>
              <a:effectLst/>
              <a:latin typeface="Arial Rounded MT Bold" panose="020F07040305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pPr>
            <a:r>
              <a:rPr lang="en-US" sz="1800" kern="100" dirty="0">
                <a:solidFill>
                  <a:schemeClr val="bg1"/>
                </a:solidFill>
                <a:effectLst/>
                <a:ea typeface="Calibri" panose="020F0502020204030204" pitchFamily="34" charset="0"/>
                <a:cs typeface="Times New Roman" panose="02020603050405020304" pitchFamily="18" charset="0"/>
              </a:rPr>
              <a:t>Use tools like ID Ransomware to identify the ransomware variant by uploading a ransom note or an encrypted file.</a:t>
            </a:r>
            <a:endParaRPr lang="en-US" kern="100" dirty="0">
              <a:solidFill>
                <a:schemeClr val="bg1"/>
              </a:solidFill>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pPr>
            <a:r>
              <a:rPr lang="en-US" sz="1800" kern="100" dirty="0">
                <a:solidFill>
                  <a:schemeClr val="bg1"/>
                </a:solidFill>
                <a:effectLst/>
                <a:ea typeface="Calibri" panose="020F0502020204030204" pitchFamily="34" charset="0"/>
                <a:cs typeface="Times New Roman" panose="02020603050405020304" pitchFamily="18" charset="0"/>
              </a:rPr>
              <a:t>Understanding the ransomware type helps determine whether decryption tools are available.</a:t>
            </a:r>
          </a:p>
          <a:p>
            <a:pPr marL="342900" lvl="0" indent="-342900">
              <a:lnSpc>
                <a:spcPct val="107000"/>
              </a:lnSpc>
              <a:spcAft>
                <a:spcPts val="800"/>
              </a:spcAft>
              <a:buFont typeface="Wingdings" panose="05000000000000000000" pitchFamily="2" charset="2"/>
              <a:buChar char="Ø"/>
            </a:pPr>
            <a:endParaRPr lang="en-US" sz="1800" kern="100" dirty="0">
              <a:solidFill>
                <a:schemeClr val="bg1"/>
              </a:solidFill>
              <a:effectLst/>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solidFill>
                  <a:schemeClr val="bg1"/>
                </a:solidFill>
                <a:effectLst/>
                <a:ea typeface="Calibri" panose="020F0502020204030204" pitchFamily="34" charset="0"/>
                <a:cs typeface="Times New Roman" panose="02020603050405020304" pitchFamily="18" charset="0"/>
              </a:rPr>
              <a:t>3. Report the Incident :</a:t>
            </a:r>
            <a:endParaRPr lang="en-US" sz="1800" b="1" kern="100" dirty="0">
              <a:solidFill>
                <a:schemeClr val="bg1"/>
              </a:solidFill>
              <a:effectLst/>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pPr>
            <a:r>
              <a:rPr lang="en-US" sz="1800" kern="100" dirty="0">
                <a:solidFill>
                  <a:schemeClr val="bg1"/>
                </a:solidFill>
                <a:effectLst/>
                <a:ea typeface="Calibri" panose="020F0502020204030204" pitchFamily="34" charset="0"/>
                <a:cs typeface="Times New Roman" panose="02020603050405020304" pitchFamily="18" charset="0"/>
              </a:rPr>
              <a:t>Notify law enforcement (e.g., FBI, CERT teams) or local cybercrime authorities.</a:t>
            </a:r>
          </a:p>
          <a:p>
            <a:pPr marL="342900" lvl="0" indent="-342900">
              <a:lnSpc>
                <a:spcPct val="107000"/>
              </a:lnSpc>
              <a:spcAft>
                <a:spcPts val="800"/>
              </a:spcAft>
              <a:buFont typeface="Wingdings" panose="05000000000000000000" pitchFamily="2" charset="2"/>
              <a:buChar char="Ø"/>
            </a:pPr>
            <a:r>
              <a:rPr lang="en-US" sz="1800" kern="100" dirty="0">
                <a:solidFill>
                  <a:schemeClr val="bg1"/>
                </a:solidFill>
                <a:effectLst/>
                <a:ea typeface="Calibri" panose="020F0502020204030204" pitchFamily="34" charset="0"/>
                <a:cs typeface="Times New Roman" panose="02020603050405020304" pitchFamily="18" charset="0"/>
              </a:rPr>
              <a:t>Reporting the attack helps track threat actors and prevent future incidents.</a:t>
            </a:r>
          </a:p>
          <a:p>
            <a:pPr marL="285750" indent="-285750">
              <a:buFont typeface="Wingdings" panose="05000000000000000000" pitchFamily="2" charset="2"/>
              <a:buChar char="Ø"/>
            </a:pPr>
            <a:endParaRPr lang="en-US" sz="1800" kern="100" dirty="0">
              <a:solidFill>
                <a:schemeClr val="bg1"/>
              </a:solidFill>
              <a:effectLst/>
              <a:latin typeface="Arial Rounded MT Bold" panose="020F07040305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US" sz="1800" kern="100" dirty="0">
              <a:solidFill>
                <a:schemeClr val="bg1"/>
              </a:solidFill>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pPr>
            <a:endParaRPr lang="en-US" sz="1800" kern="100" dirty="0">
              <a:solidFill>
                <a:schemeClr val="bg1"/>
              </a:solidFill>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US" sz="1800" kern="100" dirty="0">
              <a:effectLst/>
              <a:latin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US" sz="1800" kern="100" dirty="0">
              <a:solidFill>
                <a:schemeClr val="bg1"/>
              </a:solidFill>
              <a:effectLst/>
              <a:latin typeface="Arial Rounded MT Bold" panose="020F0704030504030204" pitchFamily="34" charset="0"/>
              <a:cs typeface="Times New Roman" panose="02020603050405020304" pitchFamily="18" charset="0"/>
            </a:endParaRPr>
          </a:p>
          <a:p>
            <a:endParaRPr lang="en-US" sz="1800" kern="100" dirty="0">
              <a:solidFill>
                <a:schemeClr val="bg1"/>
              </a:solidFill>
              <a:effectLst/>
              <a:latin typeface="Arial Rounded MT Bold" panose="020F0704030504030204" pitchFamily="34"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6B37018C-C470-D2D8-D0F0-1CF7D787D2D8}"/>
              </a:ext>
            </a:extLst>
          </p:cNvPr>
          <p:cNvSpPr txBox="1"/>
          <p:nvPr/>
        </p:nvSpPr>
        <p:spPr>
          <a:xfrm>
            <a:off x="327102" y="1248937"/>
            <a:ext cx="11586118" cy="369332"/>
          </a:xfrm>
          <a:prstGeom prst="rect">
            <a:avLst/>
          </a:prstGeom>
          <a:noFill/>
        </p:spPr>
        <p:txBody>
          <a:bodyPr wrap="square" rtlCol="0">
            <a:spAutoFit/>
          </a:bodyPr>
          <a:lstStyle/>
          <a:p>
            <a:r>
              <a:rPr lang="en-US" dirty="0"/>
              <a:t> </a:t>
            </a:r>
            <a:endParaRPr lang="en-IN" dirty="0"/>
          </a:p>
        </p:txBody>
      </p:sp>
    </p:spTree>
    <p:extLst>
      <p:ext uri="{BB962C8B-B14F-4D97-AF65-F5344CB8AC3E}">
        <p14:creationId xmlns:p14="http://schemas.microsoft.com/office/powerpoint/2010/main" val="362212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lowing lock with a blue background&#10;&#10;Description automatically generated">
            <a:extLst>
              <a:ext uri="{FF2B5EF4-FFF2-40B4-BE49-F238E27FC236}">
                <a16:creationId xmlns:a16="http://schemas.microsoft.com/office/drawing/2014/main" id="{77C5BB3C-7332-F98B-F996-91909DC2BC4A}"/>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00A9D19-A009-63D4-DC5A-CC06692681FD}"/>
              </a:ext>
            </a:extLst>
          </p:cNvPr>
          <p:cNvSpPr txBox="1"/>
          <p:nvPr/>
        </p:nvSpPr>
        <p:spPr>
          <a:xfrm>
            <a:off x="167267" y="345688"/>
            <a:ext cx="11842595" cy="4167423"/>
          </a:xfrm>
          <a:prstGeom prst="rect">
            <a:avLst/>
          </a:prstGeom>
          <a:noFill/>
        </p:spPr>
        <p:txBody>
          <a:bodyPr wrap="square" rtlCol="0">
            <a:spAutoFit/>
          </a:bodyPr>
          <a:lstStyle/>
          <a:p>
            <a:endParaRPr lang="en-US" sz="1800" kern="100" dirty="0">
              <a:solidFill>
                <a:schemeClr val="bg1"/>
              </a:solidFill>
              <a:effectLst/>
              <a:latin typeface="Arial Rounded MT Bold" panose="020F0704030504030204" pitchFamily="34" charset="0"/>
              <a:ea typeface="Calibri" panose="020F0502020204030204" pitchFamily="34" charset="0"/>
              <a:cs typeface="Times New Roman" panose="02020603050405020304" pitchFamily="18" charset="0"/>
            </a:endParaRPr>
          </a:p>
          <a:p>
            <a:endParaRPr lang="en-US" kern="100" dirty="0">
              <a:solidFill>
                <a:schemeClr val="bg1"/>
              </a:solidFill>
              <a:latin typeface="Arial Rounded MT Bold" panose="020F0704030504030204" pitchFamily="34" charset="0"/>
              <a:ea typeface="Calibri" panose="020F0502020204030204" pitchFamily="34" charset="0"/>
              <a:cs typeface="Times New Roman" panose="02020603050405020304" pitchFamily="18" charset="0"/>
            </a:endParaRPr>
          </a:p>
          <a:p>
            <a:endParaRPr lang="en-US" sz="1800" kern="100" dirty="0">
              <a:solidFill>
                <a:schemeClr val="bg1"/>
              </a:solidFill>
              <a:effectLst/>
              <a:latin typeface="Arial Rounded MT Bold" panose="020F07040305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solidFill>
                  <a:schemeClr val="bg1"/>
                </a:solidFill>
                <a:effectLst/>
                <a:latin typeface="Arial Rounded MT Bold" panose="020F0704030504030204" pitchFamily="34" charset="0"/>
                <a:ea typeface="Calibri" panose="020F0502020204030204" pitchFamily="34" charset="0"/>
                <a:cs typeface="Times New Roman" panose="02020603050405020304" pitchFamily="18" charset="0"/>
              </a:rPr>
              <a:t>4. Restore Files from Backups :</a:t>
            </a:r>
            <a:endParaRPr lang="en-US" sz="1800" b="1" kern="100" dirty="0">
              <a:solidFill>
                <a:schemeClr val="bg1"/>
              </a:solidFill>
              <a:effectLst/>
              <a:latin typeface="Arial Rounded MT Bold" panose="020F07040305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pPr>
            <a:r>
              <a:rPr lang="en-US" sz="1800" kern="100" dirty="0">
                <a:solidFill>
                  <a:schemeClr val="bg1"/>
                </a:solidFill>
                <a:effectLst/>
                <a:ea typeface="Calibri" panose="020F0502020204030204" pitchFamily="34" charset="0"/>
                <a:cs typeface="Times New Roman" panose="02020603050405020304" pitchFamily="18" charset="0"/>
              </a:rPr>
              <a:t>If you have recent offline backups, restore your systems and data. Ensure backups are clean before restoring.</a:t>
            </a:r>
            <a:endParaRPr lang="en-US" sz="1800" kern="100" dirty="0">
              <a:solidFill>
                <a:schemeClr val="bg1"/>
              </a:solidFill>
              <a:effectLst/>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pPr>
            <a:r>
              <a:rPr lang="en-US" sz="1800" kern="100" dirty="0">
                <a:solidFill>
                  <a:schemeClr val="bg1"/>
                </a:solidFill>
                <a:effectLst/>
                <a:ea typeface="Calibri" panose="020F0502020204030204" pitchFamily="34" charset="0"/>
                <a:cs typeface="Times New Roman" panose="02020603050405020304" pitchFamily="18" charset="0"/>
              </a:rPr>
              <a:t>Use proper disaster recovery plans to rebuild the system.</a:t>
            </a:r>
          </a:p>
          <a:p>
            <a:pPr marL="342900" lvl="0" indent="-342900">
              <a:lnSpc>
                <a:spcPct val="107000"/>
              </a:lnSpc>
              <a:spcAft>
                <a:spcPts val="800"/>
              </a:spcAft>
              <a:buFont typeface="Wingdings" panose="05000000000000000000" pitchFamily="2" charset="2"/>
              <a:buChar char="Ø"/>
            </a:pPr>
            <a:endParaRPr lang="en-US" sz="1800" kern="100" dirty="0">
              <a:solidFill>
                <a:schemeClr val="bg1"/>
              </a:solidFill>
              <a:effectLst/>
              <a:latin typeface="Arial Rounded MT Bold" panose="020F07040305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kern="100" dirty="0">
                <a:solidFill>
                  <a:schemeClr val="bg1"/>
                </a:solidFill>
                <a:effectLst/>
                <a:latin typeface="Arial Rounded MT Bold" panose="020F0704030504030204" pitchFamily="34" charset="0"/>
                <a:ea typeface="Calibri" panose="020F0502020204030204" pitchFamily="34" charset="0"/>
                <a:cs typeface="Times New Roman" panose="02020603050405020304" pitchFamily="18" charset="0"/>
              </a:rPr>
              <a:t>5. Remove the Ransomware</a:t>
            </a:r>
            <a:endParaRPr lang="en-IN" b="1" kern="100" dirty="0">
              <a:solidFill>
                <a:schemeClr val="bg1"/>
              </a:solidFill>
              <a:effectLst/>
              <a:latin typeface="Arial Rounded MT Bold" panose="020F07040305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pPr>
            <a:r>
              <a:rPr lang="en-IN" kern="100" dirty="0">
                <a:solidFill>
                  <a:schemeClr val="bg1"/>
                </a:solidFill>
                <a:effectLst/>
                <a:ea typeface="Calibri" panose="020F0502020204030204" pitchFamily="34" charset="0"/>
                <a:cs typeface="Times New Roman" panose="02020603050405020304" pitchFamily="18" charset="0"/>
              </a:rPr>
              <a:t>Use reliable anti-malware or anti-ransomware software to scan and remove ransomware from your system.</a:t>
            </a:r>
            <a:br>
              <a:rPr lang="en-IN" kern="100" dirty="0">
                <a:solidFill>
                  <a:schemeClr val="bg1"/>
                </a:solidFill>
                <a:effectLst/>
                <a:ea typeface="Calibri" panose="020F0502020204030204" pitchFamily="34" charset="0"/>
                <a:cs typeface="Times New Roman" panose="02020603050405020304" pitchFamily="18" charset="0"/>
              </a:rPr>
            </a:br>
            <a:endParaRPr lang="en-US" sz="1800" kern="100" dirty="0">
              <a:solidFill>
                <a:schemeClr val="bg1"/>
              </a:solidFill>
              <a:effectLst/>
              <a:latin typeface="Arial Rounded MT Bold" panose="020F0704030504030204" pitchFamily="34" charset="0"/>
              <a:cs typeface="Times New Roman" panose="02020603050405020304" pitchFamily="18" charset="0"/>
            </a:endParaRPr>
          </a:p>
          <a:p>
            <a:pPr marL="285750" indent="-285750">
              <a:buFont typeface="Wingdings" panose="05000000000000000000" pitchFamily="2" charset="2"/>
              <a:buChar char="Ø"/>
            </a:pPr>
            <a:endParaRPr lang="en-US" sz="1800" kern="100" dirty="0">
              <a:solidFill>
                <a:schemeClr val="bg1"/>
              </a:solidFill>
              <a:effectLst/>
              <a:latin typeface="Arial Rounded MT Bold" panose="020F07040305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28072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recovery plan&#10;&#10;Description automatically generated">
            <a:extLst>
              <a:ext uri="{FF2B5EF4-FFF2-40B4-BE49-F238E27FC236}">
                <a16:creationId xmlns:a16="http://schemas.microsoft.com/office/drawing/2014/main" id="{DA88E8CA-6AA0-9BB3-5B15-2B06D7421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993" y="0"/>
            <a:ext cx="7828014" cy="6858000"/>
          </a:xfrm>
          <a:prstGeom prst="rect">
            <a:avLst/>
          </a:prstGeom>
        </p:spPr>
      </p:pic>
    </p:spTree>
    <p:extLst>
      <p:ext uri="{BB962C8B-B14F-4D97-AF65-F5344CB8AC3E}">
        <p14:creationId xmlns:p14="http://schemas.microsoft.com/office/powerpoint/2010/main" val="380589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ali">
            <a:hlinkClick r:id="" action="ppaction://media"/>
            <a:extLst>
              <a:ext uri="{FF2B5EF4-FFF2-40B4-BE49-F238E27FC236}">
                <a16:creationId xmlns:a16="http://schemas.microsoft.com/office/drawing/2014/main" id="{66CEB5F1-1FE3-9768-BCF6-F0EA06309F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7718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5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dhat">
            <a:hlinkClick r:id="" action="ppaction://media"/>
            <a:extLst>
              <a:ext uri="{FF2B5EF4-FFF2-40B4-BE49-F238E27FC236}">
                <a16:creationId xmlns:a16="http://schemas.microsoft.com/office/drawing/2014/main" id="{8C94E6A2-E22C-8059-395C-7608020DB5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 y="0"/>
            <a:ext cx="12192002" cy="6858000"/>
          </a:xfrm>
          <a:prstGeom prst="rect">
            <a:avLst/>
          </a:prstGeom>
        </p:spPr>
      </p:pic>
    </p:spTree>
    <p:extLst>
      <p:ext uri="{BB962C8B-B14F-4D97-AF65-F5344CB8AC3E}">
        <p14:creationId xmlns:p14="http://schemas.microsoft.com/office/powerpoint/2010/main" val="207397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4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lowing lock with a blue background&#10;&#10;Description automatically generated">
            <a:extLst>
              <a:ext uri="{FF2B5EF4-FFF2-40B4-BE49-F238E27FC236}">
                <a16:creationId xmlns:a16="http://schemas.microsoft.com/office/drawing/2014/main" id="{B64C1F38-5D9C-8FF8-42AA-E16CADC5748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A22294C-BD19-E7E2-A59B-2869A32D815E}"/>
              </a:ext>
            </a:extLst>
          </p:cNvPr>
          <p:cNvSpPr txBox="1"/>
          <p:nvPr/>
        </p:nvSpPr>
        <p:spPr>
          <a:xfrm>
            <a:off x="228598" y="1080654"/>
            <a:ext cx="11748913" cy="4247317"/>
          </a:xfrm>
          <a:prstGeom prst="rect">
            <a:avLst/>
          </a:prstGeom>
          <a:noFill/>
        </p:spPr>
        <p:txBody>
          <a:bodyPr wrap="square" rtlCol="0">
            <a:spAutoFit/>
          </a:bodyPr>
          <a:lstStyle/>
          <a:p>
            <a:pPr marL="342900" indent="-342900">
              <a:buFont typeface="Wingdings" panose="05000000000000000000" pitchFamily="2" charset="2"/>
              <a:buChar char="v"/>
            </a:pPr>
            <a:endParaRPr lang="en-US" b="1" i="0" dirty="0">
              <a:solidFill>
                <a:schemeClr val="bg1"/>
              </a:solidFill>
              <a:effectLst/>
              <a:latin typeface="Arial Rounded MT Bold" panose="020F0704030504030204" pitchFamily="34" charset="0"/>
            </a:endParaRPr>
          </a:p>
          <a:p>
            <a:pPr marL="342900" indent="-342900">
              <a:buFont typeface="Wingdings" panose="05000000000000000000" pitchFamily="2" charset="2"/>
              <a:buChar char="v"/>
            </a:pPr>
            <a:endParaRPr lang="en-US" b="1" dirty="0">
              <a:solidFill>
                <a:schemeClr val="bg1"/>
              </a:solidFill>
              <a:latin typeface="Arial Rounded MT Bold" panose="020F0704030504030204" pitchFamily="34" charset="0"/>
            </a:endParaRPr>
          </a:p>
          <a:p>
            <a:endParaRPr lang="en-US" dirty="0">
              <a:solidFill>
                <a:schemeClr val="bg1"/>
              </a:solidFill>
              <a:latin typeface="Arial Rounded MT Bold" panose="020F0704030504030204" pitchFamily="34" charset="0"/>
            </a:endParaRPr>
          </a:p>
          <a:p>
            <a:endParaRPr lang="en-US" dirty="0">
              <a:solidFill>
                <a:schemeClr val="bg1"/>
              </a:solidFill>
              <a:latin typeface="Arial Rounded MT Bold" panose="020F0704030504030204" pitchFamily="34" charset="0"/>
            </a:endParaRPr>
          </a:p>
          <a:p>
            <a:endParaRPr lang="en-US" i="0" dirty="0">
              <a:solidFill>
                <a:schemeClr val="bg1"/>
              </a:solidFill>
              <a:effectLst/>
              <a:latin typeface="Arial Rounded MT Bold" panose="020F0704030504030204" pitchFamily="34" charset="0"/>
            </a:endParaRPr>
          </a:p>
          <a:p>
            <a:pPr marL="285750" indent="-285750">
              <a:buFont typeface="Wingdings" panose="05000000000000000000" pitchFamily="2" charset="2"/>
              <a:buChar char="v"/>
            </a:pPr>
            <a:endParaRPr lang="en-US" i="0" dirty="0">
              <a:solidFill>
                <a:schemeClr val="bg1"/>
              </a:solidFill>
              <a:effectLst/>
              <a:latin typeface="Arial Rounded MT Bold" panose="020F0704030504030204" pitchFamily="34" charset="0"/>
            </a:endParaRPr>
          </a:p>
          <a:p>
            <a:endParaRPr lang="en-US" i="0" dirty="0">
              <a:solidFill>
                <a:schemeClr val="bg1"/>
              </a:solidFill>
              <a:effectLst/>
              <a:latin typeface="Arial Rounded MT Bold" panose="020F0704030504030204" pitchFamily="34" charset="0"/>
            </a:endParaRPr>
          </a:p>
          <a:p>
            <a:pPr marL="342900" indent="-342900">
              <a:buFont typeface="Wingdings" panose="05000000000000000000" pitchFamily="2" charset="2"/>
              <a:buChar char="v"/>
            </a:pPr>
            <a:endParaRPr lang="en-US" b="0" i="0" dirty="0">
              <a:solidFill>
                <a:schemeClr val="bg1"/>
              </a:solidFill>
              <a:effectLst/>
              <a:latin typeface="Arial Rounded MT Bold" panose="020F0704030504030204" pitchFamily="34" charset="0"/>
            </a:endParaRPr>
          </a:p>
          <a:p>
            <a:endParaRPr lang="en-IN" dirty="0"/>
          </a:p>
          <a:p>
            <a:endParaRPr lang="en-IN" dirty="0"/>
          </a:p>
          <a:p>
            <a:endParaRPr lang="en-IN" dirty="0"/>
          </a:p>
          <a:p>
            <a:endParaRPr lang="en-IN" dirty="0"/>
          </a:p>
          <a:p>
            <a:endParaRPr lang="en-IN" dirty="0"/>
          </a:p>
          <a:p>
            <a:endParaRPr lang="en-IN" dirty="0"/>
          </a:p>
          <a:p>
            <a:endParaRPr lang="en-IN" dirty="0"/>
          </a:p>
        </p:txBody>
      </p:sp>
      <p:sp>
        <p:nvSpPr>
          <p:cNvPr id="6" name="TextBox 5">
            <a:extLst>
              <a:ext uri="{FF2B5EF4-FFF2-40B4-BE49-F238E27FC236}">
                <a16:creationId xmlns:a16="http://schemas.microsoft.com/office/drawing/2014/main" id="{833DEA3C-0D11-4C49-BB43-AF5A0CB216FE}"/>
              </a:ext>
            </a:extLst>
          </p:cNvPr>
          <p:cNvSpPr txBox="1"/>
          <p:nvPr/>
        </p:nvSpPr>
        <p:spPr>
          <a:xfrm>
            <a:off x="457196" y="370390"/>
            <a:ext cx="3825437" cy="1046440"/>
          </a:xfrm>
          <a:prstGeom prst="rect">
            <a:avLst/>
          </a:prstGeom>
          <a:noFill/>
        </p:spPr>
        <p:txBody>
          <a:bodyPr wrap="square" rtlCol="0">
            <a:spAutoFit/>
          </a:bodyPr>
          <a:lstStyle/>
          <a:p>
            <a:r>
              <a:rPr lang="en-US" sz="4400" dirty="0">
                <a:solidFill>
                  <a:schemeClr val="bg1"/>
                </a:solidFill>
                <a:latin typeface="Algerian" panose="04020705040A02060702" pitchFamily="82" charset="0"/>
              </a:rPr>
              <a:t>Conclusion</a:t>
            </a:r>
          </a:p>
          <a:p>
            <a:endParaRPr lang="en-IN" dirty="0"/>
          </a:p>
        </p:txBody>
      </p:sp>
      <p:sp>
        <p:nvSpPr>
          <p:cNvPr id="7" name="TextBox 6">
            <a:extLst>
              <a:ext uri="{FF2B5EF4-FFF2-40B4-BE49-F238E27FC236}">
                <a16:creationId xmlns:a16="http://schemas.microsoft.com/office/drawing/2014/main" id="{B2285929-37DC-682E-1A8B-9995C5043F2C}"/>
              </a:ext>
            </a:extLst>
          </p:cNvPr>
          <p:cNvSpPr txBox="1"/>
          <p:nvPr/>
        </p:nvSpPr>
        <p:spPr>
          <a:xfrm>
            <a:off x="341811" y="1416830"/>
            <a:ext cx="11850189" cy="467820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Ransomware is a serious and growing problem that affects businesses, governments, and everyday people. It can cause huge financial losses and damage to a company’s reputation, especially when important files or data are locked or stolen.</a:t>
            </a:r>
          </a:p>
          <a:p>
            <a:pPr marL="285750" indent="-285750">
              <a:buFont typeface="Wingdings" panose="05000000000000000000" pitchFamily="2" charset="2"/>
              <a:buChar char="Ø"/>
            </a:pPr>
            <a:r>
              <a:rPr lang="en-US" dirty="0">
                <a:solidFill>
                  <a:schemeClr val="bg1"/>
                </a:solidFill>
              </a:rPr>
              <a:t>However, there are ways to protect ourselves. By using strong cybersecurity measures, keeping software updated, regularly backing up data, and training employees to recognize potential threats, we can reduce the risk of a ransomware attack.</a:t>
            </a:r>
          </a:p>
          <a:p>
            <a:pPr marL="285750" indent="-285750">
              <a:buFont typeface="Wingdings" panose="05000000000000000000" pitchFamily="2" charset="2"/>
              <a:buChar char="Ø"/>
            </a:pPr>
            <a:r>
              <a:rPr lang="en-US" dirty="0">
                <a:solidFill>
                  <a:schemeClr val="bg1"/>
                </a:solidFill>
              </a:rPr>
              <a:t>It's also important to be prepared for the worst—having a plan in place to respond quickly if an attack happens can make a big difference. The key is being proactive, staying aware, and making sure we're ready to recover if an attack occurs.</a:t>
            </a:r>
          </a:p>
          <a:p>
            <a:pPr marL="285750" indent="-285750">
              <a:buFont typeface="Wingdings" panose="05000000000000000000" pitchFamily="2" charset="2"/>
              <a:buChar char="Ø"/>
            </a:pPr>
            <a:r>
              <a:rPr lang="en-US" dirty="0">
                <a:solidFill>
                  <a:schemeClr val="bg1"/>
                </a:solidFill>
              </a:rPr>
              <a:t>Ultimately, while the threat of ransomware is real, we have the tools and knowledge to combat it. Staying informed, updated, and prepared can help mitigate its impact and prevent unnecessary damage. The fight against ransomware is ongoing, and only through collaboration, awareness, and strong cybersecurity practices can we hope to stay one step ahead of cybercriminals.</a:t>
            </a:r>
          </a:p>
          <a:p>
            <a:endParaRPr lang="en-US" dirty="0">
              <a:solidFill>
                <a:schemeClr val="bg1"/>
              </a:solidFill>
            </a:endParaRPr>
          </a:p>
          <a:p>
            <a:r>
              <a:rPr lang="en-US" sz="2800" b="1" dirty="0">
                <a:solidFill>
                  <a:schemeClr val="bg1"/>
                </a:solidFill>
              </a:rPr>
              <a:t>                  Stay safe, stay protected, and always be prepared.</a:t>
            </a:r>
            <a:endParaRPr lang="en-US" sz="2800" dirty="0">
              <a:solidFill>
                <a:schemeClr val="bg1"/>
              </a:solidFill>
            </a:endParaRPr>
          </a:p>
          <a:p>
            <a:endParaRPr lang="en-IN" dirty="0"/>
          </a:p>
        </p:txBody>
      </p:sp>
    </p:spTree>
    <p:extLst>
      <p:ext uri="{BB962C8B-B14F-4D97-AF65-F5344CB8AC3E}">
        <p14:creationId xmlns:p14="http://schemas.microsoft.com/office/powerpoint/2010/main" val="4124474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hands shaking&#10;&#10;Description automatically generated">
            <a:extLst>
              <a:ext uri="{FF2B5EF4-FFF2-40B4-BE49-F238E27FC236}">
                <a16:creationId xmlns:a16="http://schemas.microsoft.com/office/drawing/2014/main" id="{BDB58D93-2FD1-66A9-7152-588F539EC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descr="A black background with blue and orange text&#10;&#10;Description automatically generated">
            <a:extLst>
              <a:ext uri="{FF2B5EF4-FFF2-40B4-BE49-F238E27FC236}">
                <a16:creationId xmlns:a16="http://schemas.microsoft.com/office/drawing/2014/main" id="{9E29ED49-346D-C499-02D9-829E2DEA6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27" y="4484771"/>
            <a:ext cx="2228850" cy="2228850"/>
          </a:xfrm>
          <a:prstGeom prst="rect">
            <a:avLst/>
          </a:prstGeom>
        </p:spPr>
      </p:pic>
    </p:spTree>
    <p:extLst>
      <p:ext uri="{BB962C8B-B14F-4D97-AF65-F5344CB8AC3E}">
        <p14:creationId xmlns:p14="http://schemas.microsoft.com/office/powerpoint/2010/main" val="205075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hexagons on a black background">
            <a:extLst>
              <a:ext uri="{FF2B5EF4-FFF2-40B4-BE49-F238E27FC236}">
                <a16:creationId xmlns:a16="http://schemas.microsoft.com/office/drawing/2014/main" id="{A4C20F60-39FA-4FD5-83A2-314F80269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09" y="-550718"/>
            <a:ext cx="12295909" cy="8458200"/>
          </a:xfrm>
          <a:prstGeom prst="rect">
            <a:avLst/>
          </a:prstGeom>
        </p:spPr>
      </p:pic>
      <p:sp>
        <p:nvSpPr>
          <p:cNvPr id="6" name="TextBox 5">
            <a:extLst>
              <a:ext uri="{FF2B5EF4-FFF2-40B4-BE49-F238E27FC236}">
                <a16:creationId xmlns:a16="http://schemas.microsoft.com/office/drawing/2014/main" id="{7102F607-2EB2-CF57-2A38-EA4352D292B7}"/>
              </a:ext>
            </a:extLst>
          </p:cNvPr>
          <p:cNvSpPr txBox="1"/>
          <p:nvPr/>
        </p:nvSpPr>
        <p:spPr>
          <a:xfrm rot="10800000" flipV="1">
            <a:off x="3979718" y="275358"/>
            <a:ext cx="4613564" cy="646331"/>
          </a:xfrm>
          <a:prstGeom prst="rect">
            <a:avLst/>
          </a:prstGeom>
          <a:noFill/>
        </p:spPr>
        <p:txBody>
          <a:bodyPr wrap="square" rtlCol="0">
            <a:spAutoFit/>
          </a:bodyPr>
          <a:lstStyle/>
          <a:p>
            <a:r>
              <a:rPr lang="en-US" sz="3600" dirty="0">
                <a:solidFill>
                  <a:schemeClr val="bg1"/>
                </a:solidFill>
                <a:latin typeface="Elephant" panose="02020904090505020303" pitchFamily="18" charset="0"/>
              </a:rPr>
              <a:t> </a:t>
            </a:r>
            <a:r>
              <a:rPr lang="en-US" sz="3600" b="1" dirty="0">
                <a:solidFill>
                  <a:schemeClr val="bg1"/>
                </a:solidFill>
                <a:latin typeface="Algerian" panose="04020705040A02060702" pitchFamily="82" charset="0"/>
              </a:rPr>
              <a:t>CONTENTS</a:t>
            </a:r>
            <a:endParaRPr lang="en-IN" sz="3600" b="1" dirty="0">
              <a:solidFill>
                <a:schemeClr val="bg1"/>
              </a:solidFill>
              <a:latin typeface="Algerian" panose="04020705040A02060702" pitchFamily="82" charset="0"/>
            </a:endParaRPr>
          </a:p>
        </p:txBody>
      </p:sp>
      <p:sp>
        <p:nvSpPr>
          <p:cNvPr id="10" name="TextBox 9">
            <a:extLst>
              <a:ext uri="{FF2B5EF4-FFF2-40B4-BE49-F238E27FC236}">
                <a16:creationId xmlns:a16="http://schemas.microsoft.com/office/drawing/2014/main" id="{11BAF3F8-0F76-484F-F1D5-276DE52CB8A3}"/>
              </a:ext>
            </a:extLst>
          </p:cNvPr>
          <p:cNvSpPr txBox="1"/>
          <p:nvPr/>
        </p:nvSpPr>
        <p:spPr>
          <a:xfrm>
            <a:off x="5929743" y="3954967"/>
            <a:ext cx="4533898" cy="738664"/>
          </a:xfrm>
          <a:prstGeom prst="rect">
            <a:avLst/>
          </a:prstGeom>
          <a:noFill/>
        </p:spPr>
        <p:txBody>
          <a:bodyPr wrap="square" rtlCol="0">
            <a:spAutoFit/>
          </a:bodyPr>
          <a:lstStyle/>
          <a:p>
            <a:endParaRPr lang="en-US" dirty="0">
              <a:solidFill>
                <a:schemeClr val="bg1"/>
              </a:solidFill>
            </a:endParaRPr>
          </a:p>
          <a:p>
            <a:pPr marL="342900" indent="-342900">
              <a:buFont typeface="Wingdings" panose="05000000000000000000" pitchFamily="2" charset="2"/>
              <a:buChar char="Ø"/>
            </a:pPr>
            <a:r>
              <a:rPr lang="en-IN" sz="2400" dirty="0">
                <a:solidFill>
                  <a:schemeClr val="bg1"/>
                </a:solidFill>
                <a:latin typeface="Arial Rounded MT Bold" panose="020F0704030504030204" pitchFamily="34" charset="0"/>
              </a:rPr>
              <a:t>      Recovery </a:t>
            </a:r>
          </a:p>
        </p:txBody>
      </p:sp>
      <p:sp>
        <p:nvSpPr>
          <p:cNvPr id="2" name="TextBox 1">
            <a:extLst>
              <a:ext uri="{FF2B5EF4-FFF2-40B4-BE49-F238E27FC236}">
                <a16:creationId xmlns:a16="http://schemas.microsoft.com/office/drawing/2014/main" id="{84062B2C-1D27-331F-7324-8D51D4AE5F1C}"/>
              </a:ext>
            </a:extLst>
          </p:cNvPr>
          <p:cNvSpPr txBox="1"/>
          <p:nvPr/>
        </p:nvSpPr>
        <p:spPr>
          <a:xfrm>
            <a:off x="5060373" y="1197048"/>
            <a:ext cx="5933209" cy="461665"/>
          </a:xfrm>
          <a:prstGeom prst="rect">
            <a:avLst/>
          </a:prstGeom>
          <a:noFill/>
        </p:spPr>
        <p:txBody>
          <a:bodyPr wrap="square" rtlCol="0">
            <a:spAutoFit/>
          </a:bodyPr>
          <a:lstStyle/>
          <a:p>
            <a:pPr marL="1257300" lvl="2" indent="-342900">
              <a:buFont typeface="Wingdings" panose="05000000000000000000" pitchFamily="2" charset="2"/>
              <a:buChar char="Ø"/>
            </a:pPr>
            <a:r>
              <a:rPr lang="en-US" sz="2400" dirty="0">
                <a:solidFill>
                  <a:schemeClr val="bg1"/>
                </a:solidFill>
                <a:latin typeface="Arial Rounded MT Bold" panose="020F0704030504030204" pitchFamily="34" charset="0"/>
              </a:rPr>
              <a:t>    Introduction </a:t>
            </a:r>
            <a:endParaRPr lang="en-IN" sz="2400" dirty="0">
              <a:solidFill>
                <a:schemeClr val="bg1"/>
              </a:solidFill>
              <a:latin typeface="Arial Rounded MT Bold" panose="020F0704030504030204" pitchFamily="34" charset="0"/>
            </a:endParaRPr>
          </a:p>
        </p:txBody>
      </p:sp>
      <p:sp>
        <p:nvSpPr>
          <p:cNvPr id="11" name="TextBox 10">
            <a:extLst>
              <a:ext uri="{FF2B5EF4-FFF2-40B4-BE49-F238E27FC236}">
                <a16:creationId xmlns:a16="http://schemas.microsoft.com/office/drawing/2014/main" id="{AB35040B-3AAA-EBD1-8111-0B3A0B947407}"/>
              </a:ext>
            </a:extLst>
          </p:cNvPr>
          <p:cNvSpPr txBox="1"/>
          <p:nvPr/>
        </p:nvSpPr>
        <p:spPr>
          <a:xfrm flipH="1">
            <a:off x="5929740" y="1917577"/>
            <a:ext cx="2964878"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Arial Rounded MT Bold" panose="020F0704030504030204" pitchFamily="34" charset="0"/>
              </a:rPr>
              <a:t>     History</a:t>
            </a:r>
            <a:endParaRPr lang="en-IN" sz="2400" dirty="0">
              <a:solidFill>
                <a:schemeClr val="bg1"/>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8A1F4417-275A-BEA9-3146-CE3C581656A7}"/>
              </a:ext>
            </a:extLst>
          </p:cNvPr>
          <p:cNvSpPr txBox="1"/>
          <p:nvPr/>
        </p:nvSpPr>
        <p:spPr>
          <a:xfrm>
            <a:off x="5929741" y="2655745"/>
            <a:ext cx="5063842"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Arial Rounded MT Bold" panose="020F0704030504030204" pitchFamily="34" charset="0"/>
              </a:rPr>
              <a:t>     Detection </a:t>
            </a:r>
            <a:endParaRPr lang="en-IN" sz="2400" dirty="0">
              <a:solidFill>
                <a:schemeClr val="bg1"/>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11BA00AD-1648-725B-9FA4-CF42C58DA16E}"/>
              </a:ext>
            </a:extLst>
          </p:cNvPr>
          <p:cNvSpPr txBox="1"/>
          <p:nvPr/>
        </p:nvSpPr>
        <p:spPr>
          <a:xfrm flipH="1">
            <a:off x="5929740" y="3429000"/>
            <a:ext cx="453390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Arial Rounded MT Bold" panose="020F0704030504030204" pitchFamily="34" charset="0"/>
              </a:rPr>
              <a:t>     Prevention </a:t>
            </a:r>
            <a:endParaRPr lang="en-IN" sz="2400" dirty="0">
              <a:solidFill>
                <a:schemeClr val="bg1"/>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31C1BE96-B400-7CAF-78EC-3EA1C1F8C01A}"/>
              </a:ext>
            </a:extLst>
          </p:cNvPr>
          <p:cNvSpPr txBox="1"/>
          <p:nvPr/>
        </p:nvSpPr>
        <p:spPr>
          <a:xfrm flipH="1">
            <a:off x="5929739" y="4940424"/>
            <a:ext cx="4658596"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bg1"/>
                </a:solidFill>
                <a:latin typeface="Arial Rounded MT Bold" panose="020F0704030504030204" pitchFamily="34" charset="0"/>
              </a:rPr>
              <a:t>      Conclusion</a:t>
            </a:r>
            <a:endParaRPr lang="en-IN" sz="24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421833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lowing lock with a blue background&#10;&#10;Description automatically generated">
            <a:extLst>
              <a:ext uri="{FF2B5EF4-FFF2-40B4-BE49-F238E27FC236}">
                <a16:creationId xmlns:a16="http://schemas.microsoft.com/office/drawing/2014/main" id="{A15F14BE-C28A-281C-E435-563DBE2E4837}"/>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9BB18D3-B1A5-C38A-5C59-451F3C7CBF02}"/>
              </a:ext>
            </a:extLst>
          </p:cNvPr>
          <p:cNvSpPr txBox="1"/>
          <p:nvPr/>
        </p:nvSpPr>
        <p:spPr>
          <a:xfrm>
            <a:off x="651933" y="405122"/>
            <a:ext cx="4761730"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Introduction</a:t>
            </a:r>
            <a:endParaRPr lang="en-IN" sz="4400" dirty="0">
              <a:solidFill>
                <a:schemeClr val="bg1"/>
              </a:solidFill>
              <a:latin typeface="Algerian" panose="04020705040A02060702" pitchFamily="82" charset="0"/>
            </a:endParaRPr>
          </a:p>
        </p:txBody>
      </p:sp>
      <p:sp>
        <p:nvSpPr>
          <p:cNvPr id="5" name="TextBox 4">
            <a:extLst>
              <a:ext uri="{FF2B5EF4-FFF2-40B4-BE49-F238E27FC236}">
                <a16:creationId xmlns:a16="http://schemas.microsoft.com/office/drawing/2014/main" id="{E0E0F30E-7E38-2E98-6D46-B96C38E8B228}"/>
              </a:ext>
            </a:extLst>
          </p:cNvPr>
          <p:cNvSpPr txBox="1"/>
          <p:nvPr/>
        </p:nvSpPr>
        <p:spPr>
          <a:xfrm>
            <a:off x="338745" y="1278596"/>
            <a:ext cx="10964256" cy="1200329"/>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Ransomware is a type of malware attack in which the attacker locks and encrypts the victim’s data, important files and then demands a payment to unlock and decrypt the data.</a:t>
            </a:r>
          </a:p>
        </p:txBody>
      </p:sp>
      <p:sp>
        <p:nvSpPr>
          <p:cNvPr id="6" name="TextBox 5">
            <a:extLst>
              <a:ext uri="{FF2B5EF4-FFF2-40B4-BE49-F238E27FC236}">
                <a16:creationId xmlns:a16="http://schemas.microsoft.com/office/drawing/2014/main" id="{B41879DF-2203-4E4F-4E2D-2B53E4787D0B}"/>
              </a:ext>
            </a:extLst>
          </p:cNvPr>
          <p:cNvSpPr txBox="1"/>
          <p:nvPr/>
        </p:nvSpPr>
        <p:spPr>
          <a:xfrm>
            <a:off x="338745" y="2691747"/>
            <a:ext cx="11455323" cy="1477328"/>
          </a:xfrm>
          <a:prstGeom prst="rect">
            <a:avLst/>
          </a:prstGeom>
          <a:noFill/>
        </p:spPr>
        <p:txBody>
          <a:bodyPr wrap="square" rtlCol="0">
            <a:spAutoFit/>
          </a:bodyPr>
          <a:lstStyle/>
          <a:p>
            <a:r>
              <a:rPr lang="en-US" sz="2400" dirty="0">
                <a:solidFill>
                  <a:schemeClr val="bg1"/>
                </a:solidFill>
                <a:latin typeface="Arial Rounded MT Bold" panose="020F0704030504030204" pitchFamily="34" charset="0"/>
              </a:rPr>
              <a:t>The attackers then demand a ransom—typically in cryptocurrency such as Bitcoin—in exchange for a decryption key that allows the victim to regain access to their files.</a:t>
            </a:r>
          </a:p>
          <a:p>
            <a:endParaRPr lang="en-IN" dirty="0"/>
          </a:p>
        </p:txBody>
      </p:sp>
      <p:pic>
        <p:nvPicPr>
          <p:cNvPr id="2" name="Picture 1">
            <a:extLst>
              <a:ext uri="{FF2B5EF4-FFF2-40B4-BE49-F238E27FC236}">
                <a16:creationId xmlns:a16="http://schemas.microsoft.com/office/drawing/2014/main" id="{26FF9BC5-27EF-CEF7-BC8A-CEB6F43B2D23}"/>
              </a:ext>
            </a:extLst>
          </p:cNvPr>
          <p:cNvPicPr>
            <a:picLocks noChangeAspect="1"/>
          </p:cNvPicPr>
          <p:nvPr/>
        </p:nvPicPr>
        <p:blipFill>
          <a:blip r:embed="rId3"/>
          <a:stretch>
            <a:fillRect/>
          </a:stretch>
        </p:blipFill>
        <p:spPr>
          <a:xfrm>
            <a:off x="2548294" y="3757521"/>
            <a:ext cx="5730737" cy="3023878"/>
          </a:xfrm>
          <a:prstGeom prst="rect">
            <a:avLst/>
          </a:prstGeom>
        </p:spPr>
      </p:pic>
    </p:spTree>
    <p:extLst>
      <p:ext uri="{BB962C8B-B14F-4D97-AF65-F5344CB8AC3E}">
        <p14:creationId xmlns:p14="http://schemas.microsoft.com/office/powerpoint/2010/main" val="1998841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lowing lock with a blue background&#10;&#10;Description automatically generated">
            <a:extLst>
              <a:ext uri="{FF2B5EF4-FFF2-40B4-BE49-F238E27FC236}">
                <a16:creationId xmlns:a16="http://schemas.microsoft.com/office/drawing/2014/main" id="{1E6B219F-DCA7-EAF4-411B-21C0296CEDC4}"/>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D179BFE-6509-551C-8810-9889C8F55A3F}"/>
              </a:ext>
            </a:extLst>
          </p:cNvPr>
          <p:cNvSpPr txBox="1"/>
          <p:nvPr/>
        </p:nvSpPr>
        <p:spPr>
          <a:xfrm>
            <a:off x="794657" y="631371"/>
            <a:ext cx="3243943"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History </a:t>
            </a:r>
            <a:endParaRPr lang="en-IN" sz="4400" dirty="0">
              <a:solidFill>
                <a:schemeClr val="bg1"/>
              </a:solidFill>
              <a:latin typeface="Algerian" panose="04020705040A02060702" pitchFamily="82" charset="0"/>
            </a:endParaRPr>
          </a:p>
        </p:txBody>
      </p:sp>
      <p:sp>
        <p:nvSpPr>
          <p:cNvPr id="12" name="TextBox 11">
            <a:extLst>
              <a:ext uri="{FF2B5EF4-FFF2-40B4-BE49-F238E27FC236}">
                <a16:creationId xmlns:a16="http://schemas.microsoft.com/office/drawing/2014/main" id="{D5849DB2-96ED-B7CC-A9D8-0C2353BF35E7}"/>
              </a:ext>
            </a:extLst>
          </p:cNvPr>
          <p:cNvSpPr txBox="1"/>
          <p:nvPr/>
        </p:nvSpPr>
        <p:spPr>
          <a:xfrm>
            <a:off x="270165" y="2032183"/>
            <a:ext cx="11544299" cy="3693319"/>
          </a:xfrm>
          <a:prstGeom prst="rect">
            <a:avLst/>
          </a:prstGeom>
          <a:noFill/>
        </p:spPr>
        <p:txBody>
          <a:bodyPr wrap="square" rtlCol="0">
            <a:spAutoFit/>
          </a:bodyPr>
          <a:lstStyle/>
          <a:p>
            <a:r>
              <a:rPr lang="en-US" b="0" i="0" dirty="0">
                <a:solidFill>
                  <a:schemeClr val="bg1"/>
                </a:solidFill>
                <a:effectLst/>
                <a:latin typeface="Arial Rounded MT Bold" panose="020F0704030504030204" pitchFamily="34" charset="0"/>
              </a:rPr>
              <a:t>The history of ransomware is quite fascinating and alarming at the same time. Here's a brief overview:</a:t>
            </a:r>
          </a:p>
          <a:p>
            <a:r>
              <a:rPr lang="en-US" dirty="0">
                <a:solidFill>
                  <a:schemeClr val="bg1"/>
                </a:solidFill>
                <a:latin typeface="Arial Rounded MT Bold" panose="020F0704030504030204" pitchFamily="34" charset="0"/>
              </a:rPr>
              <a:t> </a:t>
            </a:r>
            <a:endParaRPr lang="en-US" b="0" i="0" dirty="0">
              <a:solidFill>
                <a:schemeClr val="bg1"/>
              </a:solidFill>
              <a:effectLst/>
              <a:latin typeface="Arial Rounded MT Bold" panose="020F0704030504030204" pitchFamily="34" charset="0"/>
            </a:endParaRPr>
          </a:p>
          <a:p>
            <a:pPr marL="285750" indent="-285750">
              <a:buFont typeface="Wingdings" panose="05000000000000000000" pitchFamily="2" charset="2"/>
              <a:buChar char="v"/>
            </a:pPr>
            <a:r>
              <a:rPr lang="en-IN" b="1" i="0" dirty="0">
                <a:solidFill>
                  <a:schemeClr val="bg1"/>
                </a:solidFill>
                <a:effectLst/>
                <a:latin typeface="Arial" panose="020B0604020202020204" pitchFamily="34" charset="0"/>
              </a:rPr>
              <a:t>Early Days (1989) </a:t>
            </a:r>
            <a:r>
              <a:rPr lang="en-IN" b="1" i="0" dirty="0">
                <a:solidFill>
                  <a:schemeClr val="bg1"/>
                </a:solidFill>
                <a:effectLst/>
                <a:latin typeface="Arial Rounded MT Bold" panose="020F0704030504030204" pitchFamily="34" charset="0"/>
              </a:rPr>
              <a:t>: </a:t>
            </a:r>
            <a:r>
              <a:rPr lang="en-IN" sz="1800" kern="100" dirty="0">
                <a:solidFill>
                  <a:schemeClr val="bg2"/>
                </a:solidFill>
                <a:effectLst/>
                <a:latin typeface="+mj-lt"/>
                <a:ea typeface="Calibri" panose="020F0502020204030204" pitchFamily="34" charset="0"/>
                <a:cs typeface="Times New Roman" panose="02020603050405020304" pitchFamily="18" charset="0"/>
              </a:rPr>
              <a:t>The First Known Ransomware: AIDS Trojan (PC Cyborg)</a:t>
            </a:r>
            <a:br>
              <a:rPr lang="en-IN" sz="1800" kern="100" dirty="0">
                <a:solidFill>
                  <a:schemeClr val="bg2"/>
                </a:solidFill>
                <a:effectLst/>
                <a:latin typeface="+mj-lt"/>
                <a:ea typeface="Calibri" panose="020F0502020204030204" pitchFamily="34" charset="0"/>
                <a:cs typeface="Times New Roman" panose="02020603050405020304" pitchFamily="18" charset="0"/>
              </a:rPr>
            </a:br>
            <a:r>
              <a:rPr lang="en-IN" sz="1800" kern="100" dirty="0">
                <a:solidFill>
                  <a:schemeClr val="bg2"/>
                </a:solidFill>
                <a:effectLst/>
                <a:latin typeface="+mj-lt"/>
                <a:ea typeface="Calibri" panose="020F0502020204030204" pitchFamily="34" charset="0"/>
                <a:cs typeface="Times New Roman" panose="02020603050405020304" pitchFamily="18" charset="0"/>
              </a:rPr>
              <a:t>Created by Dr. Joseph Popp, this was the first recorded instance of ransomware.</a:t>
            </a:r>
            <a:br>
              <a:rPr lang="en-IN" sz="1800" kern="100" dirty="0">
                <a:solidFill>
                  <a:schemeClr val="bg2"/>
                </a:solidFill>
                <a:effectLst/>
                <a:latin typeface="+mj-lt"/>
                <a:ea typeface="Calibri" panose="020F0502020204030204" pitchFamily="34" charset="0"/>
                <a:cs typeface="Times New Roman" panose="02020603050405020304" pitchFamily="18" charset="0"/>
              </a:rPr>
            </a:br>
            <a:r>
              <a:rPr lang="en-IN" sz="1800" kern="100" dirty="0">
                <a:solidFill>
                  <a:schemeClr val="bg2"/>
                </a:solidFill>
                <a:effectLst/>
                <a:latin typeface="+mj-lt"/>
                <a:ea typeface="Calibri" panose="020F0502020204030204" pitchFamily="34" charset="0"/>
                <a:cs typeface="Times New Roman" panose="02020603050405020304" pitchFamily="18" charset="0"/>
              </a:rPr>
              <a:t>Delivered via floppy disks labeled as an "AIDS Information Diskette," it encrypted filenames and demanded payment of $189 to a P.O. box in Panama to unlock the files</a:t>
            </a:r>
            <a:r>
              <a:rPr lang="en-IN" kern="100" dirty="0">
                <a:solidFill>
                  <a:schemeClr val="bg2"/>
                </a:solidFill>
                <a:latin typeface="+mj-lt"/>
                <a:ea typeface="Calibri" panose="020F0502020204030204" pitchFamily="34" charset="0"/>
                <a:cs typeface="Times New Roman" panose="02020603050405020304" pitchFamily="18" charset="0"/>
              </a:rPr>
              <a:t>.</a:t>
            </a:r>
          </a:p>
          <a:p>
            <a:pPr marL="285750" indent="-285750">
              <a:buFont typeface="Wingdings" panose="05000000000000000000" pitchFamily="2" charset="2"/>
              <a:buChar char="v"/>
            </a:pPr>
            <a:endParaRPr lang="en-IN" kern="100" dirty="0">
              <a:solidFill>
                <a:schemeClr val="bg2"/>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endParaRPr lang="en-IN" sz="1800" kern="1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endParaRPr lang="en-US" i="0" dirty="0">
              <a:solidFill>
                <a:schemeClr val="bg1"/>
              </a:solidFill>
              <a:effectLst/>
              <a:latin typeface="Arial Rounded MT Bold" panose="020F0704030504030204" pitchFamily="34" charset="0"/>
            </a:endParaRPr>
          </a:p>
          <a:p>
            <a:pPr marL="285750" indent="-285750">
              <a:buFont typeface="Wingdings" panose="05000000000000000000" pitchFamily="2" charset="2"/>
              <a:buChar char="v"/>
            </a:pPr>
            <a:endParaRPr lang="en-US" b="0" i="0" dirty="0">
              <a:solidFill>
                <a:schemeClr val="bg1"/>
              </a:solidFill>
              <a:effectLst/>
              <a:latin typeface="Arial Rounded MT Bold" panose="020F0704030504030204" pitchFamily="34" charset="0"/>
            </a:endParaRPr>
          </a:p>
          <a:p>
            <a:endParaRPr lang="en-US" b="0" i="0" dirty="0">
              <a:solidFill>
                <a:schemeClr val="bg1"/>
              </a:solidFill>
              <a:effectLst/>
              <a:latin typeface="Arial Rounded MT Bold" panose="020F0704030504030204" pitchFamily="34" charset="0"/>
            </a:endParaRPr>
          </a:p>
          <a:p>
            <a:r>
              <a:rPr lang="en-US" dirty="0">
                <a:solidFill>
                  <a:schemeClr val="bg1"/>
                </a:solidFill>
                <a:latin typeface="Arial Rounded MT Bold" panose="020F0704030504030204" pitchFamily="34" charset="0"/>
              </a:rPr>
              <a:t>  </a:t>
            </a:r>
            <a:endParaRPr lang="en-IN" dirty="0">
              <a:solidFill>
                <a:schemeClr val="bg1"/>
              </a:solidFill>
              <a:latin typeface="Arial Rounded MT Bold" panose="020F0704030504030204" pitchFamily="34" charset="0"/>
            </a:endParaRPr>
          </a:p>
        </p:txBody>
      </p:sp>
      <p:sp>
        <p:nvSpPr>
          <p:cNvPr id="20" name="TextBox 19">
            <a:extLst>
              <a:ext uri="{FF2B5EF4-FFF2-40B4-BE49-F238E27FC236}">
                <a16:creationId xmlns:a16="http://schemas.microsoft.com/office/drawing/2014/main" id="{FA0AF5EE-2A21-3A41-FCA3-B8C3D79488E7}"/>
              </a:ext>
            </a:extLst>
          </p:cNvPr>
          <p:cNvSpPr txBox="1"/>
          <p:nvPr/>
        </p:nvSpPr>
        <p:spPr>
          <a:xfrm>
            <a:off x="270165" y="3945467"/>
            <a:ext cx="11274135" cy="4001095"/>
          </a:xfrm>
          <a:prstGeom prst="rect">
            <a:avLst/>
          </a:prstGeom>
          <a:noFill/>
        </p:spPr>
        <p:txBody>
          <a:bodyPr wrap="square" rtlCol="0">
            <a:spAutoFit/>
          </a:bodyPr>
          <a:lstStyle/>
          <a:p>
            <a:pPr marL="285750" indent="-285750">
              <a:buFont typeface="Wingdings" panose="05000000000000000000" pitchFamily="2" charset="2"/>
              <a:buChar char="v"/>
            </a:pPr>
            <a:r>
              <a:rPr lang="en-US" b="1" i="0" dirty="0">
                <a:solidFill>
                  <a:schemeClr val="bg1"/>
                </a:solidFill>
                <a:effectLst/>
                <a:latin typeface="Arial Rounded MT Bold" panose="020F0704030504030204" pitchFamily="34" charset="0"/>
              </a:rPr>
              <a:t>2013</a:t>
            </a:r>
            <a:r>
              <a:rPr lang="en-US" b="0" i="0" dirty="0">
                <a:solidFill>
                  <a:schemeClr val="bg1"/>
                </a:solidFill>
                <a:effectLst/>
                <a:latin typeface="Arial Rounded MT Bold" panose="020F0704030504030204" pitchFamily="34" charset="0"/>
              </a:rPr>
              <a:t>: </a:t>
            </a:r>
            <a:r>
              <a:rPr lang="en-US" b="1" i="0" dirty="0">
                <a:solidFill>
                  <a:schemeClr val="bg1"/>
                </a:solidFill>
                <a:effectLst/>
                <a:latin typeface="Arial Rounded MT Bold" panose="020F0704030504030204" pitchFamily="34" charset="0"/>
              </a:rPr>
              <a:t>Crypto Locker</a:t>
            </a:r>
            <a:r>
              <a:rPr lang="en-US" b="0" i="0" dirty="0">
                <a:solidFill>
                  <a:schemeClr val="bg1"/>
                </a:solidFill>
                <a:effectLst/>
                <a:latin typeface="Arial Rounded MT Bold" panose="020F0704030504030204" pitchFamily="34" charset="0"/>
              </a:rPr>
              <a:t> </a:t>
            </a:r>
            <a:r>
              <a:rPr lang="en-US" i="0" dirty="0">
                <a:solidFill>
                  <a:schemeClr val="bg1"/>
                </a:solidFill>
                <a:effectLst/>
                <a:latin typeface="+mj-lt"/>
              </a:rPr>
              <a:t>emerged, using advanced encryption to lock victim’s files and demanding ransom payments in Bitcoin it was highly successful, collecting an estimated $3 million before being taken down by authorities</a:t>
            </a:r>
          </a:p>
          <a:p>
            <a:pPr marL="285750" indent="-285750">
              <a:buFont typeface="Wingdings" panose="05000000000000000000" pitchFamily="2" charset="2"/>
              <a:buChar char="v"/>
            </a:pPr>
            <a:endParaRPr lang="en-US" dirty="0">
              <a:solidFill>
                <a:schemeClr val="bg1"/>
              </a:solidFill>
              <a:latin typeface="Arial Rounded MT Bold" panose="020F0704030504030204" pitchFamily="34" charset="0"/>
            </a:endParaRPr>
          </a:p>
          <a:p>
            <a:pPr marL="285750" indent="-285750">
              <a:buFont typeface="Wingdings" panose="05000000000000000000" pitchFamily="2" charset="2"/>
              <a:buChar char="v"/>
            </a:pPr>
            <a:r>
              <a:rPr lang="en-US" b="1" i="0" dirty="0">
                <a:solidFill>
                  <a:schemeClr val="bg1"/>
                </a:solidFill>
                <a:effectLst/>
                <a:latin typeface="Arial Rounded MT Bold" panose="020F0704030504030204" pitchFamily="34" charset="0"/>
              </a:rPr>
              <a:t>2017:</a:t>
            </a:r>
            <a:r>
              <a:rPr lang="en-US" sz="2000" i="0" dirty="0">
                <a:solidFill>
                  <a:schemeClr val="bg1"/>
                </a:solidFill>
                <a:effectLst/>
                <a:latin typeface="Arial Rounded MT Bold" panose="020F0704030504030204" pitchFamily="34" charset="0"/>
              </a:rPr>
              <a:t> </a:t>
            </a:r>
            <a:r>
              <a:rPr lang="en-US" b="1" i="0" dirty="0">
                <a:solidFill>
                  <a:schemeClr val="bg1"/>
                </a:solidFill>
                <a:effectLst/>
                <a:latin typeface="Arial Rounded MT Bold" panose="020F0704030504030204" pitchFamily="34" charset="0"/>
              </a:rPr>
              <a:t>The WannaCry </a:t>
            </a:r>
            <a:r>
              <a:rPr lang="en-US" i="0" dirty="0">
                <a:solidFill>
                  <a:schemeClr val="bg1"/>
                </a:solidFill>
                <a:effectLst/>
                <a:latin typeface="+mj-lt"/>
              </a:rPr>
              <a:t>ransomware attack exploited the EternalBlue vulnerability in Microsoft Windows, causing widespread disruption globally</a:t>
            </a:r>
            <a:r>
              <a:rPr lang="en-US" b="0" i="0" dirty="0">
                <a:solidFill>
                  <a:schemeClr val="bg1"/>
                </a:solidFill>
                <a:effectLst/>
                <a:latin typeface="+mj-lt"/>
              </a:rPr>
              <a:t>.</a:t>
            </a:r>
          </a:p>
          <a:p>
            <a:pPr marL="285750" indent="-285750">
              <a:buFont typeface="Wingdings" panose="05000000000000000000" pitchFamily="2" charset="2"/>
              <a:buChar char="v"/>
            </a:pPr>
            <a:endParaRPr lang="en-US" dirty="0">
              <a:solidFill>
                <a:schemeClr val="bg1"/>
              </a:solidFill>
              <a:latin typeface="Arial Rounded MT Bold" panose="020F0704030504030204" pitchFamily="34" charset="0"/>
            </a:endParaRPr>
          </a:p>
          <a:p>
            <a:pPr marL="285750" indent="-285750">
              <a:buFont typeface="Wingdings" panose="05000000000000000000" pitchFamily="2" charset="2"/>
              <a:buChar char="v"/>
            </a:pPr>
            <a:r>
              <a:rPr lang="en-US" b="1" i="0" dirty="0">
                <a:solidFill>
                  <a:schemeClr val="bg1"/>
                </a:solidFill>
                <a:effectLst/>
                <a:latin typeface="Arial Rounded MT Bold" panose="020F0704030504030204" pitchFamily="34" charset="0"/>
              </a:rPr>
              <a:t>Present Day: </a:t>
            </a:r>
            <a:r>
              <a:rPr lang="en-US" i="0" dirty="0">
                <a:solidFill>
                  <a:schemeClr val="bg1"/>
                </a:solidFill>
                <a:effectLst/>
                <a:latin typeface="+mj-lt"/>
              </a:rPr>
              <a:t>Ransomware attacks in have continued to rise in frequency and sophistication, with millions of attacks occurring manually.</a:t>
            </a:r>
          </a:p>
          <a:p>
            <a:pPr marL="285750" indent="-285750">
              <a:buFont typeface="Wingdings" panose="05000000000000000000" pitchFamily="2" charset="2"/>
              <a:buChar char="v"/>
            </a:pPr>
            <a:endParaRPr lang="en-US" i="0" dirty="0">
              <a:solidFill>
                <a:schemeClr val="bg1"/>
              </a:solidFill>
              <a:effectLst/>
              <a:latin typeface="Arial Rounded MT Bold" panose="020F0704030504030204" pitchFamily="34" charset="0"/>
            </a:endParaRPr>
          </a:p>
          <a:p>
            <a:pPr marL="285750" indent="-285750">
              <a:buFont typeface="Wingdings" panose="05000000000000000000" pitchFamily="2" charset="2"/>
              <a:buChar char="v"/>
            </a:pPr>
            <a:endParaRPr lang="en-US" b="0" i="0" dirty="0">
              <a:solidFill>
                <a:schemeClr val="bg1"/>
              </a:solidFill>
              <a:effectLst/>
              <a:latin typeface="Arial Rounded MT Bold" panose="020F0704030504030204" pitchFamily="34" charset="0"/>
            </a:endParaRPr>
          </a:p>
          <a:p>
            <a:endParaRPr lang="en-US" dirty="0">
              <a:solidFill>
                <a:schemeClr val="bg1"/>
              </a:solidFill>
              <a:latin typeface="Arial Rounded MT Bold" panose="020F0704030504030204" pitchFamily="34" charset="0"/>
            </a:endParaRPr>
          </a:p>
          <a:p>
            <a:pPr marL="285750" indent="-285750">
              <a:buFont typeface="Wingdings" panose="05000000000000000000" pitchFamily="2" charset="2"/>
              <a:buChar char="v"/>
            </a:pPr>
            <a:endParaRPr lang="en-US" b="0" i="0" dirty="0">
              <a:solidFill>
                <a:schemeClr val="bg1"/>
              </a:solidFill>
              <a:effectLst/>
              <a:latin typeface="Arial Rounded MT Bold" panose="020F0704030504030204" pitchFamily="34" charset="0"/>
            </a:endParaRPr>
          </a:p>
          <a:p>
            <a:pPr marL="285750" indent="-285750">
              <a:buFont typeface="Wingdings" panose="05000000000000000000" pitchFamily="2" charset="2"/>
              <a:buChar char="v"/>
            </a:pPr>
            <a:endParaRPr lang="en-US" dirty="0">
              <a:solidFill>
                <a:schemeClr val="bg1"/>
              </a:solidFill>
              <a:latin typeface="Arial Rounded MT Bold" panose="020F0704030504030204" pitchFamily="34" charset="0"/>
            </a:endParaRPr>
          </a:p>
          <a:p>
            <a:pPr marL="285750" indent="-285750">
              <a:buFont typeface="Wingdings" panose="05000000000000000000" pitchFamily="2" charset="2"/>
              <a:buChar char="v"/>
            </a:pPr>
            <a:endParaRPr lang="en-IN"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72978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lowing lock with a blue background&#10;&#10;Description automatically generated">
            <a:extLst>
              <a:ext uri="{FF2B5EF4-FFF2-40B4-BE49-F238E27FC236}">
                <a16:creationId xmlns:a16="http://schemas.microsoft.com/office/drawing/2014/main" id="{970A6EFE-486B-4C91-8428-0C5CE9DC8207}"/>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TextBox 3">
            <a:extLst>
              <a:ext uri="{FF2B5EF4-FFF2-40B4-BE49-F238E27FC236}">
                <a16:creationId xmlns:a16="http://schemas.microsoft.com/office/drawing/2014/main" id="{F81E0CFB-275D-7A3D-7CDB-886C566CA536}"/>
              </a:ext>
            </a:extLst>
          </p:cNvPr>
          <p:cNvSpPr txBox="1"/>
          <p:nvPr/>
        </p:nvSpPr>
        <p:spPr>
          <a:xfrm>
            <a:off x="316090" y="169333"/>
            <a:ext cx="4111531"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DETECTION</a:t>
            </a:r>
            <a:endParaRPr lang="en-IN" sz="4400" dirty="0">
              <a:solidFill>
                <a:schemeClr val="bg1"/>
              </a:solidFill>
              <a:latin typeface="Algerian" panose="04020705040A02060702" pitchFamily="82" charset="0"/>
            </a:endParaRPr>
          </a:p>
        </p:txBody>
      </p:sp>
      <p:sp>
        <p:nvSpPr>
          <p:cNvPr id="5" name="TextBox 4">
            <a:extLst>
              <a:ext uri="{FF2B5EF4-FFF2-40B4-BE49-F238E27FC236}">
                <a16:creationId xmlns:a16="http://schemas.microsoft.com/office/drawing/2014/main" id="{00A423B5-FF50-8E4C-6671-51C9ADDACEEF}"/>
              </a:ext>
            </a:extLst>
          </p:cNvPr>
          <p:cNvSpPr txBox="1"/>
          <p:nvPr/>
        </p:nvSpPr>
        <p:spPr>
          <a:xfrm>
            <a:off x="162046" y="1108107"/>
            <a:ext cx="11852476" cy="9233297"/>
          </a:xfrm>
          <a:prstGeom prst="rect">
            <a:avLst/>
          </a:prstGeom>
          <a:noFill/>
        </p:spPr>
        <p:txBody>
          <a:bodyPr wrap="square" rtlCol="0">
            <a:spAutoFit/>
          </a:bodyPr>
          <a:lstStyle/>
          <a:p>
            <a:r>
              <a:rPr lang="en-US" dirty="0">
                <a:solidFill>
                  <a:schemeClr val="bg1"/>
                </a:solidFill>
                <a:latin typeface="Arial Rounded MT Bold" panose="020F0704030504030204" pitchFamily="34" charset="0"/>
              </a:rPr>
              <a:t>Detecting unusual behavior on your computer or network that could indicate an attack. Here are key signs and steps to look out for </a:t>
            </a:r>
            <a:r>
              <a:rPr lang="en-US" dirty="0">
                <a:solidFill>
                  <a:schemeClr val="bg1"/>
                </a:solidFill>
              </a:rPr>
              <a:t>:</a:t>
            </a:r>
          </a:p>
          <a:p>
            <a:endParaRPr lang="en-US" dirty="0">
              <a:solidFill>
                <a:schemeClr val="bg1"/>
              </a:solidFill>
            </a:endParaRPr>
          </a:p>
          <a:p>
            <a:pPr marL="342900" indent="-342900">
              <a:buAutoNum type="arabicPeriod"/>
            </a:pPr>
            <a:r>
              <a:rPr lang="en-IN" b="1" dirty="0">
                <a:solidFill>
                  <a:schemeClr val="bg1"/>
                </a:solidFill>
                <a:latin typeface="Arial Rounded MT Bold" panose="020F0704030504030204" pitchFamily="34" charset="0"/>
              </a:rPr>
              <a:t>Check for Strange File Changes:</a:t>
            </a:r>
          </a:p>
          <a:p>
            <a:r>
              <a:rPr lang="en-IN" b="1" dirty="0">
                <a:solidFill>
                  <a:schemeClr val="bg1"/>
                </a:solidFill>
                <a:latin typeface="Arial Rounded MT Bold" panose="020F0704030504030204" pitchFamily="34" charset="0"/>
              </a:rPr>
              <a:t>   </a:t>
            </a:r>
          </a:p>
          <a:p>
            <a:pPr marL="285750" indent="-285750">
              <a:buFont typeface="Wingdings" panose="05000000000000000000" pitchFamily="2" charset="2"/>
              <a:buChar char="Ø"/>
            </a:pPr>
            <a:r>
              <a:rPr lang="en-US" b="1" dirty="0">
                <a:solidFill>
                  <a:schemeClr val="bg1"/>
                </a:solidFill>
              </a:rPr>
              <a:t>     </a:t>
            </a:r>
            <a:r>
              <a:rPr lang="en-US" b="1" dirty="0">
                <a:solidFill>
                  <a:schemeClr val="bg1"/>
                </a:solidFill>
                <a:latin typeface="Arial Rounded MT Bold" panose="020F0704030504030204" pitchFamily="34" charset="0"/>
              </a:rPr>
              <a:t>File Names and Extensions</a:t>
            </a:r>
            <a:r>
              <a:rPr lang="en-US" b="1" dirty="0">
                <a:solidFill>
                  <a:schemeClr val="bg1"/>
                </a:solidFill>
                <a:latin typeface="+mj-lt"/>
              </a:rPr>
              <a:t>: </a:t>
            </a:r>
            <a:r>
              <a:rPr lang="en-US" dirty="0">
                <a:solidFill>
                  <a:schemeClr val="bg1"/>
                </a:solidFill>
                <a:latin typeface="+mj-lt"/>
              </a:rPr>
              <a:t>Ransomware often changes the names of files or adds unusual endings like .locked or .encrypt . If your files suddenly look different, this could be a sign</a:t>
            </a:r>
            <a:r>
              <a:rPr lang="en-US" dirty="0">
                <a:solidFill>
                  <a:schemeClr val="bg1"/>
                </a:solidFill>
                <a:latin typeface="Arial Rounded MT Bold" panose="020F0704030504030204" pitchFamily="34" charset="0"/>
              </a:rPr>
              <a:t>.</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b="1" dirty="0">
                <a:solidFill>
                  <a:schemeClr val="bg1"/>
                </a:solidFill>
                <a:latin typeface="Arial Rounded MT Bold" panose="020F0704030504030204" pitchFamily="34" charset="0"/>
              </a:rPr>
              <a:t>   Files Becoming Unusable: </a:t>
            </a:r>
            <a:r>
              <a:rPr lang="en-US" dirty="0">
                <a:solidFill>
                  <a:schemeClr val="bg1"/>
                </a:solidFill>
                <a:latin typeface="+mj-lt"/>
              </a:rPr>
              <a:t>If your files turn into something you can’t open or look like they’ve been scrambled, it might be ransomware encrypting them</a:t>
            </a:r>
            <a:r>
              <a:rPr lang="en-US" dirty="0">
                <a:solidFill>
                  <a:schemeClr val="bg1"/>
                </a:solidFill>
                <a:latin typeface="Arial Rounded MT Bold" panose="020F0704030504030204" pitchFamily="34" charset="0"/>
              </a:rPr>
              <a:t>.</a:t>
            </a:r>
          </a:p>
          <a:p>
            <a:endParaRPr lang="en-US" dirty="0">
              <a:solidFill>
                <a:schemeClr val="bg1"/>
              </a:solidFill>
              <a:latin typeface="Arial Rounded MT Bold" panose="020F0704030504030204" pitchFamily="34" charset="0"/>
            </a:endParaRPr>
          </a:p>
          <a:p>
            <a:r>
              <a:rPr lang="en-US" b="1" dirty="0">
                <a:solidFill>
                  <a:schemeClr val="bg1"/>
                </a:solidFill>
                <a:latin typeface="Arial Rounded MT Bold" panose="020F0704030504030204" pitchFamily="34" charset="0"/>
              </a:rPr>
              <a:t>2. Look for Weird Computer Behavior:</a:t>
            </a:r>
          </a:p>
          <a:p>
            <a:endParaRPr lang="en-US" b="1"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dirty="0">
                <a:solidFill>
                  <a:schemeClr val="bg1"/>
                </a:solidFill>
                <a:latin typeface="Arial Rounded MT Bold" panose="020F0704030504030204" pitchFamily="34" charset="0"/>
              </a:rPr>
              <a:t>   </a:t>
            </a:r>
            <a:r>
              <a:rPr lang="en-US" b="1" dirty="0">
                <a:solidFill>
                  <a:schemeClr val="bg1"/>
                </a:solidFill>
                <a:latin typeface="Arial Rounded MT Bold" panose="020F0704030504030204" pitchFamily="34" charset="0"/>
              </a:rPr>
              <a:t>Slow Performance:</a:t>
            </a:r>
            <a:r>
              <a:rPr lang="en-US" dirty="0">
                <a:solidFill>
                  <a:schemeClr val="bg1"/>
                </a:solidFill>
                <a:latin typeface="Arial Rounded MT Bold" panose="020F0704030504030204" pitchFamily="34" charset="0"/>
              </a:rPr>
              <a:t> </a:t>
            </a:r>
            <a:r>
              <a:rPr lang="en-US" dirty="0">
                <a:solidFill>
                  <a:schemeClr val="bg1"/>
                </a:solidFill>
                <a:latin typeface="+mj-lt"/>
              </a:rPr>
              <a:t>If your computer slows down unexpectedly or acts strangely ,it might be because ransomware is encrypting your file in the background.</a:t>
            </a:r>
          </a:p>
          <a:p>
            <a:pPr marL="285750" indent="-285750">
              <a:buFont typeface="Wingdings" panose="05000000000000000000" pitchFamily="2" charset="2"/>
              <a:buChar char="Ø"/>
            </a:pPr>
            <a:endParaRPr lang="en-US"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dirty="0">
                <a:solidFill>
                  <a:schemeClr val="bg1"/>
                </a:solidFill>
                <a:latin typeface="Arial Rounded MT Bold" panose="020F0704030504030204" pitchFamily="34" charset="0"/>
              </a:rPr>
              <a:t>   </a:t>
            </a:r>
            <a:r>
              <a:rPr lang="en-US" b="1" dirty="0">
                <a:solidFill>
                  <a:schemeClr val="bg1"/>
                </a:solidFill>
                <a:latin typeface="Arial Rounded MT Bold" panose="020F0704030504030204" pitchFamily="34" charset="0"/>
              </a:rPr>
              <a:t>Random Error Messages: </a:t>
            </a:r>
            <a:r>
              <a:rPr lang="en-US" dirty="0">
                <a:solidFill>
                  <a:schemeClr val="bg1"/>
                </a:solidFill>
                <a:latin typeface="+mj-lt"/>
              </a:rPr>
              <a:t>If you start seeing error messages or programs suddenly crash, this might be a sign something is wrong.</a:t>
            </a:r>
            <a:endParaRPr lang="en-IN" dirty="0">
              <a:solidFill>
                <a:schemeClr val="bg1"/>
              </a:solidFill>
              <a:latin typeface="+mj-lt"/>
            </a:endParaRPr>
          </a:p>
          <a:p>
            <a:r>
              <a:rPr lang="en-IN" b="1" dirty="0">
                <a:solidFill>
                  <a:schemeClr val="bg1"/>
                </a:solidFill>
                <a:latin typeface="Arial Rounded MT Bold" panose="020F0704030504030204" pitchFamily="34" charset="0"/>
              </a:rPr>
              <a:t>             </a:t>
            </a:r>
          </a:p>
          <a:p>
            <a:endParaRPr lang="en-US" b="1" dirty="0">
              <a:solidFill>
                <a:schemeClr val="bg1"/>
              </a:solidFill>
              <a:latin typeface="Arial Rounded MT Bold" panose="020F0704030504030204" pitchFamily="34" charset="0"/>
            </a:endParaRPr>
          </a:p>
          <a:p>
            <a:r>
              <a:rPr lang="en-US" dirty="0">
                <a:solidFill>
                  <a:schemeClr val="bg1"/>
                </a:solidFill>
                <a:latin typeface="Arial Rounded MT Bold" panose="020F0704030504030204" pitchFamily="34" charset="0"/>
              </a:rPr>
              <a:t> </a:t>
            </a:r>
          </a:p>
          <a:p>
            <a:endParaRPr lang="en-IN" dirty="0">
              <a:solidFill>
                <a:schemeClr val="bg1"/>
              </a:solidFill>
              <a:latin typeface="Arial Rounded MT Bold" panose="020F0704030504030204" pitchFamily="34" charset="0"/>
            </a:endParaRPr>
          </a:p>
          <a:p>
            <a:endParaRPr lang="en-IN" dirty="0">
              <a:solidFill>
                <a:schemeClr val="bg1"/>
              </a:solidFill>
              <a:latin typeface="Arial Rounded MT Bold" panose="020F0704030504030204" pitchFamily="34" charset="0"/>
            </a:endParaRPr>
          </a:p>
          <a:p>
            <a:endParaRPr lang="en-IN" dirty="0">
              <a:solidFill>
                <a:schemeClr val="bg1"/>
              </a:solidFill>
              <a:latin typeface="Arial Rounded MT Bold" panose="020F0704030504030204" pitchFamily="34" charset="0"/>
            </a:endParaRPr>
          </a:p>
          <a:p>
            <a:endParaRPr lang="en-IN" dirty="0">
              <a:solidFill>
                <a:schemeClr val="bg1"/>
              </a:solidFill>
              <a:latin typeface="Arial Rounded MT Bold" panose="020F0704030504030204" pitchFamily="34" charset="0"/>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2629781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lowing lock with a blue background&#10;&#10;Description automatically generated">
            <a:extLst>
              <a:ext uri="{FF2B5EF4-FFF2-40B4-BE49-F238E27FC236}">
                <a16:creationId xmlns:a16="http://schemas.microsoft.com/office/drawing/2014/main" id="{56163D58-5A1F-5269-CB2B-1EDDBF7E5266}"/>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271022" cy="6858000"/>
          </a:xfrm>
          <a:prstGeom prst="rect">
            <a:avLst/>
          </a:prstGeom>
        </p:spPr>
      </p:pic>
      <p:sp>
        <p:nvSpPr>
          <p:cNvPr id="6" name="TextBox 5">
            <a:extLst>
              <a:ext uri="{FF2B5EF4-FFF2-40B4-BE49-F238E27FC236}">
                <a16:creationId xmlns:a16="http://schemas.microsoft.com/office/drawing/2014/main" id="{0F0B47BC-07FA-2C89-9152-2728764F6599}"/>
              </a:ext>
            </a:extLst>
          </p:cNvPr>
          <p:cNvSpPr txBox="1"/>
          <p:nvPr/>
        </p:nvSpPr>
        <p:spPr>
          <a:xfrm>
            <a:off x="167268" y="457200"/>
            <a:ext cx="11853747" cy="5355312"/>
          </a:xfrm>
          <a:prstGeom prst="rect">
            <a:avLst/>
          </a:prstGeom>
          <a:noFill/>
        </p:spPr>
        <p:txBody>
          <a:bodyPr wrap="square" rtlCol="0">
            <a:spAutoFit/>
          </a:bodyPr>
          <a:lstStyle/>
          <a:p>
            <a:r>
              <a:rPr lang="en-US" b="1" dirty="0">
                <a:solidFill>
                  <a:schemeClr val="bg1"/>
                </a:solidFill>
                <a:latin typeface="Arial Rounded MT Bold" panose="020F0704030504030204" pitchFamily="34" charset="0"/>
              </a:rPr>
              <a:t>3. Check for Ransom Notes:</a:t>
            </a:r>
          </a:p>
          <a:p>
            <a:endParaRPr lang="en-US"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dirty="0">
                <a:solidFill>
                  <a:schemeClr val="bg1"/>
                </a:solidFill>
                <a:latin typeface="+mj-lt"/>
              </a:rPr>
              <a:t>After encrypting your files, ransomware usually leaves a ransom note asking for money to decrypt your files. If you find a note telling you to pay for access to your files, it’s likely ransomware.</a:t>
            </a:r>
          </a:p>
          <a:p>
            <a:endParaRPr lang="en-US" dirty="0">
              <a:solidFill>
                <a:schemeClr val="bg1"/>
              </a:solidFill>
              <a:latin typeface="+mj-lt"/>
            </a:endParaRPr>
          </a:p>
          <a:p>
            <a:endParaRPr lang="en-US" dirty="0">
              <a:solidFill>
                <a:schemeClr val="bg1"/>
              </a:solidFill>
              <a:latin typeface="Arial Rounded MT Bold" panose="020F0704030504030204" pitchFamily="34" charset="0"/>
            </a:endParaRPr>
          </a:p>
          <a:p>
            <a:r>
              <a:rPr lang="en-US" b="1" dirty="0">
                <a:solidFill>
                  <a:schemeClr val="bg1"/>
                </a:solidFill>
                <a:latin typeface="Arial Rounded MT Bold" panose="020F0704030504030204" pitchFamily="34" charset="0"/>
              </a:rPr>
              <a:t>4. Unusual File Activity:</a:t>
            </a:r>
          </a:p>
          <a:p>
            <a:endParaRPr lang="en-US"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b="1" dirty="0">
                <a:solidFill>
                  <a:schemeClr val="bg1"/>
                </a:solidFill>
                <a:latin typeface="Arial Rounded MT Bold" panose="020F0704030504030204" pitchFamily="34" charset="0"/>
              </a:rPr>
              <a:t>Too Many File Being Changed Quickly</a:t>
            </a:r>
            <a:r>
              <a:rPr lang="en-US" dirty="0">
                <a:solidFill>
                  <a:schemeClr val="bg1"/>
                </a:solidFill>
                <a:latin typeface="Arial Rounded MT Bold" panose="020F0704030504030204" pitchFamily="34" charset="0"/>
              </a:rPr>
              <a:t>: </a:t>
            </a:r>
            <a:r>
              <a:rPr lang="en-US" dirty="0">
                <a:solidFill>
                  <a:schemeClr val="bg1"/>
                </a:solidFill>
                <a:latin typeface="+mj-lt"/>
              </a:rPr>
              <a:t>If you notice many files are being modified, opened, or renamed all at once, this could be ransomware working.</a:t>
            </a:r>
          </a:p>
          <a:p>
            <a:pPr marL="285750" indent="-285750">
              <a:buFont typeface="Wingdings" panose="05000000000000000000" pitchFamily="2" charset="2"/>
              <a:buChar char="Ø"/>
            </a:pPr>
            <a:endParaRPr lang="en-US"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b="1" dirty="0">
                <a:solidFill>
                  <a:schemeClr val="bg1"/>
                </a:solidFill>
                <a:latin typeface="Arial Rounded MT Bold" panose="020F0704030504030204" pitchFamily="34" charset="0"/>
              </a:rPr>
              <a:t>Files Suddenly Missing:  </a:t>
            </a:r>
            <a:r>
              <a:rPr lang="en-US" dirty="0">
                <a:solidFill>
                  <a:schemeClr val="bg1"/>
                </a:solidFill>
                <a:latin typeface="+mj-lt"/>
              </a:rPr>
              <a:t>Ransomware may also delete or move files to make them inaccessible.</a:t>
            </a:r>
          </a:p>
          <a:p>
            <a:endParaRPr lang="en-US" dirty="0">
              <a:solidFill>
                <a:schemeClr val="bg1"/>
              </a:solidFill>
              <a:latin typeface="+mj-lt"/>
            </a:endParaRPr>
          </a:p>
          <a:p>
            <a:endParaRPr lang="en-US" dirty="0">
              <a:solidFill>
                <a:schemeClr val="bg1"/>
              </a:solidFill>
              <a:latin typeface="Arial Rounded MT Bold" panose="020F0704030504030204" pitchFamily="34" charset="0"/>
            </a:endParaRPr>
          </a:p>
          <a:p>
            <a:r>
              <a:rPr lang="en-US" b="1" dirty="0">
                <a:solidFill>
                  <a:schemeClr val="bg1"/>
                </a:solidFill>
                <a:latin typeface="Arial Rounded MT Bold" panose="020F0704030504030204" pitchFamily="34" charset="0"/>
              </a:rPr>
              <a:t>5.Check Network Traffic:</a:t>
            </a:r>
          </a:p>
          <a:p>
            <a:endParaRPr lang="en-US" b="1"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dirty="0">
                <a:solidFill>
                  <a:schemeClr val="bg1"/>
                </a:solidFill>
                <a:latin typeface="+mj-lt"/>
              </a:rPr>
              <a:t>Ransomware sometimes tries to send data to remote servers. If you notice unusual internet activity, especially with unfamiliar websites or IP addresses, it might be ransomware trying to send information outside your network</a:t>
            </a:r>
            <a:r>
              <a:rPr lang="en-US" dirty="0">
                <a:solidFill>
                  <a:schemeClr val="bg1"/>
                </a:solidFill>
                <a:latin typeface="Arial Rounded MT Bold" panose="020F0704030504030204" pitchFamily="34" charset="0"/>
              </a:rPr>
              <a:t>.</a:t>
            </a:r>
          </a:p>
          <a:p>
            <a:endParaRPr lang="en-IN"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700414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 virus">
            <a:extLst>
              <a:ext uri="{FF2B5EF4-FFF2-40B4-BE49-F238E27FC236}">
                <a16:creationId xmlns:a16="http://schemas.microsoft.com/office/drawing/2014/main" id="{360929F9-65CF-DC6B-0D57-E40ABE70E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621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lowing lock with a blue background&#10;&#10;Description automatically generated">
            <a:extLst>
              <a:ext uri="{FF2B5EF4-FFF2-40B4-BE49-F238E27FC236}">
                <a16:creationId xmlns:a16="http://schemas.microsoft.com/office/drawing/2014/main" id="{2E6EE1F6-8D73-850C-C240-70B5E39EDF61}"/>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362D94C-EA38-79F1-7E0C-DF4601CB17EF}"/>
              </a:ext>
            </a:extLst>
          </p:cNvPr>
          <p:cNvSpPr txBox="1"/>
          <p:nvPr/>
        </p:nvSpPr>
        <p:spPr>
          <a:xfrm>
            <a:off x="204538" y="1"/>
            <a:ext cx="4559967"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PREVENTION</a:t>
            </a:r>
            <a:endParaRPr lang="en-IN" sz="4400"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124C3631-A93A-8714-FE85-79416B88C22C}"/>
              </a:ext>
            </a:extLst>
          </p:cNvPr>
          <p:cNvSpPr txBox="1"/>
          <p:nvPr/>
        </p:nvSpPr>
        <p:spPr>
          <a:xfrm>
            <a:off x="292768" y="1034136"/>
            <a:ext cx="11606464" cy="5078313"/>
          </a:xfrm>
          <a:prstGeom prst="rect">
            <a:avLst/>
          </a:prstGeom>
          <a:noFill/>
        </p:spPr>
        <p:txBody>
          <a:bodyPr wrap="square" rtlCol="0">
            <a:spAutoFit/>
          </a:bodyPr>
          <a:lstStyle/>
          <a:p>
            <a:r>
              <a:rPr lang="en-US" dirty="0">
                <a:solidFill>
                  <a:schemeClr val="bg1"/>
                </a:solidFill>
                <a:latin typeface="Arial Rounded MT Bold" panose="020F0704030504030204" pitchFamily="34" charset="0"/>
              </a:rPr>
              <a:t>Preventing ransomware involves a combination of proactive security measures, employee training, and good practices to reduce the risk of infection. Here are key steps to help prevent ransomware attacks:</a:t>
            </a:r>
          </a:p>
          <a:p>
            <a:endParaRPr lang="en-US" dirty="0">
              <a:solidFill>
                <a:schemeClr val="bg1"/>
              </a:solidFill>
              <a:latin typeface="Arial Rounded MT Bold" panose="020F0704030504030204" pitchFamily="34" charset="0"/>
            </a:endParaRPr>
          </a:p>
          <a:p>
            <a:pPr marL="342900" indent="-342900">
              <a:buAutoNum type="arabicPeriod"/>
            </a:pPr>
            <a:r>
              <a:rPr lang="en-IN" b="1" dirty="0">
                <a:solidFill>
                  <a:schemeClr val="bg1"/>
                </a:solidFill>
                <a:latin typeface="Arial Rounded MT Bold" panose="020F0704030504030204" pitchFamily="34" charset="0"/>
              </a:rPr>
              <a:t>Backup Regularly:</a:t>
            </a:r>
          </a:p>
          <a:p>
            <a:endParaRPr lang="en-IN" b="1"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IN" b="1" dirty="0">
                <a:solidFill>
                  <a:schemeClr val="bg1"/>
                </a:solidFill>
                <a:latin typeface="Arial Rounded MT Bold" panose="020F0704030504030204" pitchFamily="34" charset="0"/>
              </a:rPr>
              <a:t>    </a:t>
            </a:r>
            <a:r>
              <a:rPr lang="en-US" dirty="0">
                <a:solidFill>
                  <a:schemeClr val="bg1"/>
                </a:solidFill>
              </a:rPr>
              <a:t>Ensure backups are not</a:t>
            </a:r>
            <a:r>
              <a:rPr lang="en-IN" b="1" dirty="0">
                <a:solidFill>
                  <a:schemeClr val="bg1"/>
                </a:solidFill>
              </a:rPr>
              <a:t> </a:t>
            </a:r>
            <a:r>
              <a:rPr lang="en-IN" dirty="0">
                <a:solidFill>
                  <a:schemeClr val="bg1"/>
                </a:solidFill>
              </a:rPr>
              <a:t>directly connected</a:t>
            </a:r>
            <a:r>
              <a:rPr lang="en-IN" b="1" dirty="0">
                <a:solidFill>
                  <a:schemeClr val="bg1"/>
                </a:solidFill>
              </a:rPr>
              <a:t> </a:t>
            </a:r>
            <a:r>
              <a:rPr lang="en-US" dirty="0">
                <a:solidFill>
                  <a:schemeClr val="bg1"/>
                </a:solidFill>
              </a:rPr>
              <a:t>to your main network to prevent ransomware from encrypting them.</a:t>
            </a:r>
            <a:r>
              <a:rPr lang="en-IN" b="1" dirty="0">
                <a:solidFill>
                  <a:schemeClr val="bg1"/>
                </a:solidFill>
              </a:rPr>
              <a:t>  </a:t>
            </a:r>
          </a:p>
          <a:p>
            <a:r>
              <a:rPr lang="en-IN" b="1" dirty="0">
                <a:solidFill>
                  <a:schemeClr val="bg1"/>
                </a:solidFill>
              </a:rPr>
              <a:t> </a:t>
            </a:r>
          </a:p>
          <a:p>
            <a:pPr marL="285750" indent="-285750">
              <a:buFont typeface="Wingdings" panose="05000000000000000000" pitchFamily="2" charset="2"/>
              <a:buChar char="Ø"/>
            </a:pPr>
            <a:r>
              <a:rPr lang="en-US" dirty="0">
                <a:solidFill>
                  <a:schemeClr val="bg1"/>
                </a:solidFill>
              </a:rPr>
              <a:t>     Test backups regularly to ensure they can be restored.</a:t>
            </a:r>
          </a:p>
          <a:p>
            <a:endParaRPr lang="en-US" dirty="0">
              <a:solidFill>
                <a:schemeClr val="bg1"/>
              </a:solidFill>
            </a:endParaRPr>
          </a:p>
          <a:p>
            <a:pPr marL="285750" indent="-285750">
              <a:buFont typeface="Wingdings" panose="05000000000000000000" pitchFamily="2" charset="2"/>
              <a:buChar char="Ø"/>
            </a:pPr>
            <a:endParaRPr lang="en-US" b="1" dirty="0">
              <a:solidFill>
                <a:schemeClr val="bg1"/>
              </a:solidFill>
              <a:latin typeface="Arial Rounded MT Bold" panose="020F0704030504030204" pitchFamily="34" charset="0"/>
            </a:endParaRPr>
          </a:p>
          <a:p>
            <a:r>
              <a:rPr lang="en-IN" dirty="0">
                <a:solidFill>
                  <a:schemeClr val="bg1"/>
                </a:solidFill>
                <a:latin typeface="Arial Rounded MT Bold" panose="020F0704030504030204" pitchFamily="34" charset="0"/>
              </a:rPr>
              <a:t>2. </a:t>
            </a:r>
            <a:r>
              <a:rPr lang="en-IN" b="1" dirty="0">
                <a:solidFill>
                  <a:schemeClr val="bg1"/>
                </a:solidFill>
                <a:latin typeface="Arial Rounded MT Bold" panose="020F0704030504030204" pitchFamily="34" charset="0"/>
              </a:rPr>
              <a:t>Keep Software Updated:</a:t>
            </a:r>
          </a:p>
          <a:p>
            <a:pPr marL="285750" indent="-285750">
              <a:buFont typeface="Wingdings" panose="05000000000000000000" pitchFamily="2" charset="2"/>
              <a:buChar char="Ø"/>
            </a:pPr>
            <a:endParaRPr lang="en-IN" b="1"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dirty="0">
                <a:solidFill>
                  <a:schemeClr val="bg1"/>
                </a:solidFill>
              </a:rPr>
              <a:t>   Regularly update operating systems, applications, and security software to patch known </a:t>
            </a:r>
            <a:r>
              <a:rPr lang="en-IN" dirty="0">
                <a:solidFill>
                  <a:schemeClr val="bg1"/>
                </a:solidFill>
              </a:rPr>
              <a:t>vulnerabilities.</a:t>
            </a:r>
            <a:r>
              <a:rPr lang="en-IN" dirty="0"/>
              <a:t> </a:t>
            </a:r>
            <a:endParaRPr lang="en-US" dirty="0">
              <a:solidFill>
                <a:schemeClr val="bg1"/>
              </a:solidFill>
            </a:endParaRPr>
          </a:p>
          <a:p>
            <a:endParaRPr lang="en-US" b="1" dirty="0">
              <a:solidFill>
                <a:schemeClr val="bg1"/>
              </a:solidFill>
            </a:endParaRPr>
          </a:p>
          <a:p>
            <a:pPr marL="285750" indent="-285750">
              <a:buFont typeface="Wingdings" panose="05000000000000000000" pitchFamily="2" charset="2"/>
              <a:buChar char="Ø"/>
            </a:pPr>
            <a:r>
              <a:rPr lang="en-US" dirty="0">
                <a:solidFill>
                  <a:schemeClr val="bg1"/>
                </a:solidFill>
              </a:rPr>
              <a:t>   Enable automatic updates whenever possible.</a:t>
            </a:r>
          </a:p>
          <a:p>
            <a:endParaRPr lang="en-US" b="1" dirty="0">
              <a:solidFill>
                <a:schemeClr val="bg1"/>
              </a:solidFill>
            </a:endParaRPr>
          </a:p>
          <a:p>
            <a:endParaRPr lang="en-US" b="1" dirty="0">
              <a:solidFill>
                <a:schemeClr val="bg1"/>
              </a:solidFill>
              <a:latin typeface="Arial Rounded MT Bold" panose="020F0704030504030204" pitchFamily="34" charset="0"/>
            </a:endParaRPr>
          </a:p>
          <a:p>
            <a:endParaRPr lang="en-IN"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801461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lowing lock with a blue background&#10;&#10;Description automatically generated">
            <a:extLst>
              <a:ext uri="{FF2B5EF4-FFF2-40B4-BE49-F238E27FC236}">
                <a16:creationId xmlns:a16="http://schemas.microsoft.com/office/drawing/2014/main" id="{E0835BB0-F1A6-B30C-86E1-00449CAE7DCD}"/>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9293"/>
            <a:ext cx="12192000" cy="6848707"/>
          </a:xfrm>
          <a:prstGeom prst="rect">
            <a:avLst/>
          </a:prstGeom>
        </p:spPr>
      </p:pic>
      <p:sp>
        <p:nvSpPr>
          <p:cNvPr id="4" name="TextBox 3">
            <a:extLst>
              <a:ext uri="{FF2B5EF4-FFF2-40B4-BE49-F238E27FC236}">
                <a16:creationId xmlns:a16="http://schemas.microsoft.com/office/drawing/2014/main" id="{C6DD33A0-3EFF-188C-90CE-3C97C188BF08}"/>
              </a:ext>
            </a:extLst>
          </p:cNvPr>
          <p:cNvSpPr txBox="1"/>
          <p:nvPr/>
        </p:nvSpPr>
        <p:spPr>
          <a:xfrm>
            <a:off x="228600" y="335280"/>
            <a:ext cx="11531600" cy="7294305"/>
          </a:xfrm>
          <a:prstGeom prst="rect">
            <a:avLst/>
          </a:prstGeom>
          <a:noFill/>
        </p:spPr>
        <p:txBody>
          <a:bodyPr wrap="square" rtlCol="0">
            <a:spAutoFit/>
          </a:bodyPr>
          <a:lstStyle/>
          <a:p>
            <a:r>
              <a:rPr lang="en-US" b="1" dirty="0">
                <a:solidFill>
                  <a:schemeClr val="bg1"/>
                </a:solidFill>
                <a:latin typeface="Arial Rounded MT Bold" panose="020F0704030504030204" pitchFamily="34" charset="0"/>
              </a:rPr>
              <a:t>3. Use Antivirus and Anti-Malware Software:</a:t>
            </a:r>
          </a:p>
          <a:p>
            <a:endParaRPr lang="en-US" b="1"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dirty="0">
                <a:solidFill>
                  <a:schemeClr val="bg1"/>
                </a:solidFill>
              </a:rPr>
              <a:t>   Install and maintain reputable antivirus and anti-malware software to detect and </a:t>
            </a:r>
            <a:r>
              <a:rPr lang="en-IN" dirty="0">
                <a:solidFill>
                  <a:schemeClr val="bg1"/>
                </a:solidFill>
              </a:rPr>
              <a:t>block malicious files.</a:t>
            </a:r>
          </a:p>
          <a:p>
            <a:pPr marL="285750" indent="-285750">
              <a:buFont typeface="Wingdings" panose="05000000000000000000" pitchFamily="2" charset="2"/>
              <a:buChar char="Ø"/>
            </a:pPr>
            <a:endParaRPr lang="en-IN" b="1" dirty="0">
              <a:solidFill>
                <a:schemeClr val="bg1"/>
              </a:solidFill>
            </a:endParaRPr>
          </a:p>
          <a:p>
            <a:pPr marL="285750" indent="-285750">
              <a:buFont typeface="Wingdings" panose="05000000000000000000" pitchFamily="2" charset="2"/>
              <a:buChar char="Ø"/>
            </a:pPr>
            <a:r>
              <a:rPr lang="en-US" dirty="0">
                <a:solidFill>
                  <a:schemeClr val="bg1"/>
                </a:solidFill>
              </a:rPr>
              <a:t>   Make sure the software is </a:t>
            </a:r>
            <a:r>
              <a:rPr lang="en-US" b="1" dirty="0">
                <a:solidFill>
                  <a:schemeClr val="bg1"/>
                </a:solidFill>
              </a:rPr>
              <a:t>regularly updated</a:t>
            </a:r>
            <a:r>
              <a:rPr lang="en-US" dirty="0">
                <a:solidFill>
                  <a:schemeClr val="bg1"/>
                </a:solidFill>
              </a:rPr>
              <a:t> to stay ahead of new threats.</a:t>
            </a:r>
            <a:endParaRPr lang="en-US" b="1" dirty="0">
              <a:solidFill>
                <a:schemeClr val="bg1"/>
              </a:solidFill>
              <a:latin typeface="Arial Rounded MT Bold" panose="020F0704030504030204" pitchFamily="34" charset="0"/>
            </a:endParaRPr>
          </a:p>
          <a:p>
            <a:endParaRPr lang="en-US" b="1" dirty="0">
              <a:solidFill>
                <a:schemeClr val="bg1"/>
              </a:solidFill>
              <a:latin typeface="Arial Rounded MT Bold" panose="020F0704030504030204" pitchFamily="34" charset="0"/>
            </a:endParaRPr>
          </a:p>
          <a:p>
            <a:endParaRPr lang="en-US" b="1" dirty="0">
              <a:solidFill>
                <a:schemeClr val="bg1"/>
              </a:solidFill>
              <a:latin typeface="Arial Rounded MT Bold" panose="020F0704030504030204" pitchFamily="34" charset="0"/>
            </a:endParaRPr>
          </a:p>
          <a:p>
            <a:r>
              <a:rPr lang="en-US" b="1" dirty="0">
                <a:solidFill>
                  <a:schemeClr val="bg1"/>
                </a:solidFill>
                <a:latin typeface="Arial Rounded MT Bold" panose="020F0704030504030204" pitchFamily="34" charset="0"/>
              </a:rPr>
              <a:t>4. Enable Firewalls:</a:t>
            </a:r>
          </a:p>
          <a:p>
            <a:endParaRPr lang="en-US" b="1"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dirty="0">
                <a:solidFill>
                  <a:schemeClr val="bg1"/>
                </a:solidFill>
              </a:rPr>
              <a:t>  Use </a:t>
            </a:r>
            <a:r>
              <a:rPr lang="en-US" b="1" dirty="0">
                <a:solidFill>
                  <a:schemeClr val="bg1"/>
                </a:solidFill>
              </a:rPr>
              <a:t>firewalls</a:t>
            </a:r>
            <a:r>
              <a:rPr lang="en-US" dirty="0">
                <a:solidFill>
                  <a:schemeClr val="bg1"/>
                </a:solidFill>
              </a:rPr>
              <a:t> to block unauthorized access to your network.</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 Ensure your firewall is configured properly to detect suspicious activity.</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endParaRPr>
          </a:p>
          <a:p>
            <a:r>
              <a:rPr lang="en-US" b="1" dirty="0">
                <a:solidFill>
                  <a:schemeClr val="bg1"/>
                </a:solidFill>
                <a:latin typeface="Arial Rounded MT Bold" panose="020F0704030504030204" pitchFamily="34" charset="0"/>
              </a:rPr>
              <a:t>5.Be Cautious with Email Attachments and Links:</a:t>
            </a:r>
          </a:p>
          <a:p>
            <a:endParaRPr lang="en-US" b="1" dirty="0">
              <a:solidFill>
                <a:schemeClr val="bg1"/>
              </a:solidFill>
              <a:latin typeface="Arial Rounded MT Bold" panose="020F0704030504030204" pitchFamily="34" charset="0"/>
            </a:endParaRPr>
          </a:p>
          <a:p>
            <a:pPr marL="285750" indent="-285750">
              <a:buFont typeface="Wingdings" panose="05000000000000000000" pitchFamily="2" charset="2"/>
              <a:buChar char="Ø"/>
            </a:pPr>
            <a:r>
              <a:rPr lang="en-US" b="1" dirty="0">
                <a:solidFill>
                  <a:schemeClr val="bg1"/>
                </a:solidFill>
              </a:rPr>
              <a:t> Educate employees</a:t>
            </a:r>
            <a:r>
              <a:rPr lang="en-US" dirty="0">
                <a:solidFill>
                  <a:schemeClr val="bg1"/>
                </a:solidFill>
              </a:rPr>
              <a:t> on phishing tactics, as ransomware often enters through malicious email attachments or links.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Avoid opening attachments or clicking on links from unknown or suspicious sources.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endParaRPr>
          </a:p>
        </p:txBody>
      </p:sp>
    </p:spTree>
    <p:extLst>
      <p:ext uri="{BB962C8B-B14F-4D97-AF65-F5344CB8AC3E}">
        <p14:creationId xmlns:p14="http://schemas.microsoft.com/office/powerpoint/2010/main" val="2698322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1872</TotalTime>
  <Words>1182</Words>
  <Application>Microsoft Office PowerPoint</Application>
  <PresentationFormat>Widescreen</PresentationFormat>
  <Paragraphs>169</Paragraphs>
  <Slides>17</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Algerian</vt:lpstr>
      <vt:lpstr>Aptos</vt:lpstr>
      <vt:lpstr>Aptos Display</vt:lpstr>
      <vt:lpstr>Arial</vt:lpstr>
      <vt:lpstr>Arial Rounded MT Bold</vt:lpstr>
      <vt:lpstr>Calibri</vt:lpstr>
      <vt:lpstr>Elephant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NAVYA KAJA</dc:creator>
  <cp:lastModifiedBy>cloudconvert_8</cp:lastModifiedBy>
  <cp:revision>66</cp:revision>
  <dcterms:created xsi:type="dcterms:W3CDTF">2024-12-16T13:09:40Z</dcterms:created>
  <dcterms:modified xsi:type="dcterms:W3CDTF">2025-07-07T09:51:42Z</dcterms:modified>
</cp:coreProperties>
</file>